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8" r:id="rId14"/>
    <p:sldId id="279" r:id="rId15"/>
    <p:sldId id="268" r:id="rId16"/>
    <p:sldId id="269" r:id="rId17"/>
    <p:sldId id="270" r:id="rId18"/>
    <p:sldId id="271" r:id="rId19"/>
    <p:sldId id="272" r:id="rId20"/>
    <p:sldId id="273" r:id="rId21"/>
    <p:sldId id="274" r:id="rId22"/>
    <p:sldId id="275" r:id="rId23"/>
    <p:sldId id="276" r:id="rId24"/>
    <p:sldId id="277"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86892" autoAdjust="0"/>
  </p:normalViewPr>
  <p:slideViewPr>
    <p:cSldViewPr snapToGrid="0">
      <p:cViewPr varScale="1">
        <p:scale>
          <a:sx n="79" d="100"/>
          <a:sy n="79" d="100"/>
        </p:scale>
        <p:origin x="52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A7004-93D9-419A-850D-8A5ABEFBF043}" type="datetimeFigureOut">
              <a:rPr lang="zh-CN" altLang="en-US" smtClean="0"/>
              <a:t>2017/5/23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F8049A-6E1B-4DB4-8E87-86C0C08D8BEC}" type="slidenum">
              <a:rPr lang="zh-CN" altLang="en-US" smtClean="0"/>
              <a:t>‹#›</a:t>
            </a:fld>
            <a:endParaRPr lang="zh-CN" altLang="en-US"/>
          </a:p>
        </p:txBody>
      </p:sp>
    </p:spTree>
    <p:extLst>
      <p:ext uri="{BB962C8B-B14F-4D97-AF65-F5344CB8AC3E}">
        <p14:creationId xmlns:p14="http://schemas.microsoft.com/office/powerpoint/2010/main" val="2178343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fld id="{77F8049A-6E1B-4DB4-8E87-86C0C08D8BEC}" type="slidenum">
              <a:rPr lang="zh-CN" altLang="en-US" smtClean="0"/>
              <a:t>2</a:t>
            </a:fld>
            <a:endParaRPr lang="zh-CN" altLang="en-US"/>
          </a:p>
        </p:txBody>
      </p:sp>
    </p:spTree>
    <p:extLst>
      <p:ext uri="{BB962C8B-B14F-4D97-AF65-F5344CB8AC3E}">
        <p14:creationId xmlns:p14="http://schemas.microsoft.com/office/powerpoint/2010/main" val="2660543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窗口大小 </a:t>
            </a:r>
            <a:r>
              <a:rPr lang="en-US" altLang="zh-CN" dirty="0"/>
              <a:t>W[smooth] = 10</a:t>
            </a:r>
            <a:r>
              <a:rPr lang="zh-CN" altLang="en-US" dirty="0"/>
              <a:t>；</a:t>
            </a:r>
            <a:r>
              <a:rPr lang="en-US" altLang="zh-CN" dirty="0"/>
              <a:t>1s</a:t>
            </a:r>
            <a:r>
              <a:rPr lang="zh-CN" altLang="en-US" dirty="0"/>
              <a:t>一次的原因：每段路至少一个点  最短路段</a:t>
            </a:r>
            <a:r>
              <a:rPr lang="en-US" altLang="zh-CN" dirty="0"/>
              <a:t>30m   </a:t>
            </a:r>
            <a:r>
              <a:rPr lang="zh-CN" altLang="en-US" dirty="0"/>
              <a:t>最大速度</a:t>
            </a:r>
            <a:r>
              <a:rPr lang="en-US" altLang="zh-CN" dirty="0"/>
              <a:t>29m/s</a:t>
            </a:r>
            <a:r>
              <a:rPr lang="zh-CN" altLang="en-US" dirty="0"/>
              <a:t>， 速度更快的长度超过</a:t>
            </a:r>
            <a:r>
              <a:rPr lang="en-US" altLang="zh-CN" dirty="0"/>
              <a:t>30m</a:t>
            </a:r>
            <a:endParaRPr lang="zh-CN" altLang="en-US" dirty="0"/>
          </a:p>
        </p:txBody>
      </p:sp>
      <p:sp>
        <p:nvSpPr>
          <p:cNvPr id="4" name="灯片编号占位符 3"/>
          <p:cNvSpPr>
            <a:spLocks noGrp="1"/>
          </p:cNvSpPr>
          <p:nvPr>
            <p:ph type="sldNum" sz="quarter" idx="10"/>
          </p:nvPr>
        </p:nvSpPr>
        <p:spPr/>
        <p:txBody>
          <a:bodyPr/>
          <a:lstStyle/>
          <a:p>
            <a:fld id="{AD36C5B6-CE0F-4580-BA58-76D9786A47DC}" type="slidenum">
              <a:rPr lang="zh-CN" altLang="en-US" smtClean="0"/>
              <a:t>29</a:t>
            </a:fld>
            <a:endParaRPr lang="zh-CN" altLang="en-US"/>
          </a:p>
        </p:txBody>
      </p:sp>
    </p:spTree>
    <p:extLst>
      <p:ext uri="{BB962C8B-B14F-4D97-AF65-F5344CB8AC3E}">
        <p14:creationId xmlns:p14="http://schemas.microsoft.com/office/powerpoint/2010/main" val="572422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H1M = HM2 = 0 and S1 != S2      ;                transition represents a turn, but the sensor hints report no turn</a:t>
            </a:r>
            <a:endParaRPr lang="zh-CN" altLang="en-US" dirty="0"/>
          </a:p>
        </p:txBody>
      </p:sp>
      <p:sp>
        <p:nvSpPr>
          <p:cNvPr id="4" name="灯片编号占位符 3"/>
          <p:cNvSpPr>
            <a:spLocks noGrp="1"/>
          </p:cNvSpPr>
          <p:nvPr>
            <p:ph type="sldNum" sz="quarter" idx="10"/>
          </p:nvPr>
        </p:nvSpPr>
        <p:spPr/>
        <p:txBody>
          <a:bodyPr/>
          <a:lstStyle/>
          <a:p>
            <a:fld id="{AD36C5B6-CE0F-4580-BA58-76D9786A47DC}" type="slidenum">
              <a:rPr lang="zh-CN" altLang="en-US" smtClean="0"/>
              <a:t>30</a:t>
            </a:fld>
            <a:endParaRPr lang="zh-CN" altLang="en-US"/>
          </a:p>
        </p:txBody>
      </p:sp>
    </p:spTree>
    <p:extLst>
      <p:ext uri="{BB962C8B-B14F-4D97-AF65-F5344CB8AC3E}">
        <p14:creationId xmlns:p14="http://schemas.microsoft.com/office/powerpoint/2010/main" val="220654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只在手机与移动物体相对静止时才使用</a:t>
            </a:r>
          </a:p>
        </p:txBody>
      </p:sp>
      <p:sp>
        <p:nvSpPr>
          <p:cNvPr id="4" name="灯片编号占位符 3"/>
          <p:cNvSpPr>
            <a:spLocks noGrp="1"/>
          </p:cNvSpPr>
          <p:nvPr>
            <p:ph type="sldNum" sz="quarter" idx="10"/>
          </p:nvPr>
        </p:nvSpPr>
        <p:spPr/>
        <p:txBody>
          <a:bodyPr/>
          <a:lstStyle/>
          <a:p>
            <a:fld id="{AD36C5B6-CE0F-4580-BA58-76D9786A47DC}" type="slidenum">
              <a:rPr lang="zh-CN" altLang="en-US" smtClean="0"/>
              <a:t>31</a:t>
            </a:fld>
            <a:endParaRPr lang="zh-CN" altLang="en-US"/>
          </a:p>
        </p:txBody>
      </p:sp>
    </p:spTree>
    <p:extLst>
      <p:ext uri="{BB962C8B-B14F-4D97-AF65-F5344CB8AC3E}">
        <p14:creationId xmlns:p14="http://schemas.microsoft.com/office/powerpoint/2010/main" val="1595814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右图</a:t>
            </a:r>
            <a:r>
              <a:rPr lang="en-US" altLang="zh-CN" dirty="0"/>
              <a:t>gps-4 </a:t>
            </a:r>
            <a:r>
              <a:rPr lang="zh-CN" altLang="en-US" dirty="0"/>
              <a:t>预测错转弯点</a:t>
            </a:r>
          </a:p>
        </p:txBody>
      </p:sp>
      <p:sp>
        <p:nvSpPr>
          <p:cNvPr id="4" name="灯片编号占位符 3"/>
          <p:cNvSpPr>
            <a:spLocks noGrp="1"/>
          </p:cNvSpPr>
          <p:nvPr>
            <p:ph type="sldNum" sz="quarter" idx="10"/>
          </p:nvPr>
        </p:nvSpPr>
        <p:spPr/>
        <p:txBody>
          <a:bodyPr/>
          <a:lstStyle/>
          <a:p>
            <a:fld id="{AD36C5B6-CE0F-4580-BA58-76D9786A47DC}" type="slidenum">
              <a:rPr lang="zh-CN" altLang="en-US" smtClean="0"/>
              <a:t>34</a:t>
            </a:fld>
            <a:endParaRPr lang="zh-CN" altLang="en-US"/>
          </a:p>
        </p:txBody>
      </p:sp>
    </p:spTree>
    <p:extLst>
      <p:ext uri="{BB962C8B-B14F-4D97-AF65-F5344CB8AC3E}">
        <p14:creationId xmlns:p14="http://schemas.microsoft.com/office/powerpoint/2010/main" val="2942030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40 hour</a:t>
            </a:r>
            <a:endParaRPr lang="zh-CN" altLang="en-US" dirty="0"/>
          </a:p>
        </p:txBody>
      </p:sp>
      <p:sp>
        <p:nvSpPr>
          <p:cNvPr id="4" name="灯片编号占位符 3"/>
          <p:cNvSpPr>
            <a:spLocks noGrp="1"/>
          </p:cNvSpPr>
          <p:nvPr>
            <p:ph type="sldNum" sz="quarter" idx="10"/>
          </p:nvPr>
        </p:nvSpPr>
        <p:spPr/>
        <p:txBody>
          <a:bodyPr/>
          <a:lstStyle/>
          <a:p>
            <a:fld id="{AD36C5B6-CE0F-4580-BA58-76D9786A47DC}" type="slidenum">
              <a:rPr lang="zh-CN" altLang="en-US" smtClean="0"/>
              <a:t>38</a:t>
            </a:fld>
            <a:endParaRPr lang="zh-CN" altLang="en-US"/>
          </a:p>
        </p:txBody>
      </p:sp>
    </p:spTree>
    <p:extLst>
      <p:ext uri="{BB962C8B-B14F-4D97-AF65-F5344CB8AC3E}">
        <p14:creationId xmlns:p14="http://schemas.microsoft.com/office/powerpoint/2010/main" val="2260041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F8049A-6E1B-4DB4-8E87-86C0C08D8BEC}" type="slidenum">
              <a:rPr lang="zh-CN" altLang="en-US" smtClean="0"/>
              <a:t>10</a:t>
            </a:fld>
            <a:endParaRPr lang="zh-CN" altLang="en-US"/>
          </a:p>
        </p:txBody>
      </p:sp>
    </p:spTree>
    <p:extLst>
      <p:ext uri="{BB962C8B-B14F-4D97-AF65-F5344CB8AC3E}">
        <p14:creationId xmlns:p14="http://schemas.microsoft.com/office/powerpoint/2010/main" val="2117445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F8049A-6E1B-4DB4-8E87-86C0C08D8BEC}" type="slidenum">
              <a:rPr lang="zh-CN" altLang="en-US" smtClean="0"/>
              <a:t>15</a:t>
            </a:fld>
            <a:endParaRPr lang="zh-CN" altLang="en-US"/>
          </a:p>
        </p:txBody>
      </p:sp>
    </p:spTree>
    <p:extLst>
      <p:ext uri="{BB962C8B-B14F-4D97-AF65-F5344CB8AC3E}">
        <p14:creationId xmlns:p14="http://schemas.microsoft.com/office/powerpoint/2010/main" val="520700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F8049A-6E1B-4DB4-8E87-86C0C08D8BEC}" type="slidenum">
              <a:rPr lang="zh-CN" altLang="en-US" smtClean="0"/>
              <a:t>16</a:t>
            </a:fld>
            <a:endParaRPr lang="zh-CN" altLang="en-US"/>
          </a:p>
        </p:txBody>
      </p:sp>
    </p:spTree>
    <p:extLst>
      <p:ext uri="{BB962C8B-B14F-4D97-AF65-F5344CB8AC3E}">
        <p14:creationId xmlns:p14="http://schemas.microsoft.com/office/powerpoint/2010/main" val="2440899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F8049A-6E1B-4DB4-8E87-86C0C08D8BEC}" type="slidenum">
              <a:rPr lang="zh-CN" altLang="en-US" smtClean="0"/>
              <a:t>17</a:t>
            </a:fld>
            <a:endParaRPr lang="zh-CN" altLang="en-US"/>
          </a:p>
        </p:txBody>
      </p:sp>
    </p:spTree>
    <p:extLst>
      <p:ext uri="{BB962C8B-B14F-4D97-AF65-F5344CB8AC3E}">
        <p14:creationId xmlns:p14="http://schemas.microsoft.com/office/powerpoint/2010/main" val="177350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F8049A-6E1B-4DB4-8E87-86C0C08D8BEC}" type="slidenum">
              <a:rPr lang="zh-CN" altLang="en-US" smtClean="0"/>
              <a:t>20</a:t>
            </a:fld>
            <a:endParaRPr lang="zh-CN" altLang="en-US"/>
          </a:p>
        </p:txBody>
      </p:sp>
    </p:spTree>
    <p:extLst>
      <p:ext uri="{BB962C8B-B14F-4D97-AF65-F5344CB8AC3E}">
        <p14:creationId xmlns:p14="http://schemas.microsoft.com/office/powerpoint/2010/main" val="1159098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F8049A-6E1B-4DB4-8E87-86C0C08D8BEC}" type="slidenum">
              <a:rPr lang="zh-CN" altLang="en-US" smtClean="0"/>
              <a:t>22</a:t>
            </a:fld>
            <a:endParaRPr lang="zh-CN" altLang="en-US"/>
          </a:p>
        </p:txBody>
      </p:sp>
    </p:spTree>
    <p:extLst>
      <p:ext uri="{BB962C8B-B14F-4D97-AF65-F5344CB8AC3E}">
        <p14:creationId xmlns:p14="http://schemas.microsoft.com/office/powerpoint/2010/main" val="1507889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F8049A-6E1B-4DB4-8E87-86C0C08D8BEC}" type="slidenum">
              <a:rPr lang="zh-CN" altLang="en-US" smtClean="0"/>
              <a:t>24</a:t>
            </a:fld>
            <a:endParaRPr lang="zh-CN" altLang="en-US"/>
          </a:p>
        </p:txBody>
      </p:sp>
    </p:spTree>
    <p:extLst>
      <p:ext uri="{BB962C8B-B14F-4D97-AF65-F5344CB8AC3E}">
        <p14:creationId xmlns:p14="http://schemas.microsoft.com/office/powerpoint/2010/main" val="3567266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d(G1,G2)</a:t>
            </a:r>
            <a:r>
              <a:rPr lang="zh-CN" altLang="en-US" dirty="0"/>
              <a:t>曼哈顿距离   </a:t>
            </a:r>
            <a:r>
              <a:rPr lang="en-US" altLang="zh-CN" dirty="0"/>
              <a:t>λ[match] = 3   d[R][max] = 32</a:t>
            </a:r>
            <a:endParaRPr lang="zh-CN" altLang="en-US" dirty="0"/>
          </a:p>
        </p:txBody>
      </p:sp>
      <p:sp>
        <p:nvSpPr>
          <p:cNvPr id="4" name="灯片编号占位符 3"/>
          <p:cNvSpPr>
            <a:spLocks noGrp="1"/>
          </p:cNvSpPr>
          <p:nvPr>
            <p:ph type="sldNum" sz="quarter" idx="10"/>
          </p:nvPr>
        </p:nvSpPr>
        <p:spPr/>
        <p:txBody>
          <a:bodyPr/>
          <a:lstStyle/>
          <a:p>
            <a:fld id="{AD36C5B6-CE0F-4580-BA58-76D9786A47DC}" type="slidenum">
              <a:rPr lang="zh-CN" altLang="en-US" smtClean="0"/>
              <a:t>28</a:t>
            </a:fld>
            <a:endParaRPr lang="zh-CN" altLang="en-US"/>
          </a:p>
        </p:txBody>
      </p:sp>
    </p:spTree>
    <p:extLst>
      <p:ext uri="{BB962C8B-B14F-4D97-AF65-F5344CB8AC3E}">
        <p14:creationId xmlns:p14="http://schemas.microsoft.com/office/powerpoint/2010/main" val="3048741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1302B23B-4ACD-4A33-BC0E-1572994F5AF6}" type="datetimeFigureOut">
              <a:rPr lang="zh-CN" altLang="en-US" smtClean="0"/>
              <a:t>2017/5/23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CA1C3-03D2-456A-A570-1EB925ED48E7}" type="slidenum">
              <a:rPr lang="zh-CN" altLang="en-US" smtClean="0"/>
              <a:t>‹#›</a:t>
            </a:fld>
            <a:endParaRPr lang="zh-CN" altLang="en-US"/>
          </a:p>
        </p:txBody>
      </p:sp>
    </p:spTree>
    <p:extLst>
      <p:ext uri="{BB962C8B-B14F-4D97-AF65-F5344CB8AC3E}">
        <p14:creationId xmlns:p14="http://schemas.microsoft.com/office/powerpoint/2010/main" val="141675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02B23B-4ACD-4A33-BC0E-1572994F5AF6}" type="datetimeFigureOut">
              <a:rPr lang="zh-CN" altLang="en-US" smtClean="0"/>
              <a:t>2017/5/23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CA1C3-03D2-456A-A570-1EB925ED48E7}" type="slidenum">
              <a:rPr lang="zh-CN" altLang="en-US" smtClean="0"/>
              <a:t>‹#›</a:t>
            </a:fld>
            <a:endParaRPr lang="zh-CN" altLang="en-US"/>
          </a:p>
        </p:txBody>
      </p:sp>
    </p:spTree>
    <p:extLst>
      <p:ext uri="{BB962C8B-B14F-4D97-AF65-F5344CB8AC3E}">
        <p14:creationId xmlns:p14="http://schemas.microsoft.com/office/powerpoint/2010/main" val="1801543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02B23B-4ACD-4A33-BC0E-1572994F5AF6}" type="datetimeFigureOut">
              <a:rPr lang="zh-CN" altLang="en-US" smtClean="0"/>
              <a:t>2017/5/23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CA1C3-03D2-456A-A570-1EB925ED48E7}" type="slidenum">
              <a:rPr lang="zh-CN" altLang="en-US" smtClean="0"/>
              <a:t>‹#›</a:t>
            </a:fld>
            <a:endParaRPr lang="zh-CN" altLang="en-US"/>
          </a:p>
        </p:txBody>
      </p:sp>
    </p:spTree>
    <p:extLst>
      <p:ext uri="{BB962C8B-B14F-4D97-AF65-F5344CB8AC3E}">
        <p14:creationId xmlns:p14="http://schemas.microsoft.com/office/powerpoint/2010/main" val="4033362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02B23B-4ACD-4A33-BC0E-1572994F5AF6}" type="datetimeFigureOut">
              <a:rPr lang="zh-CN" altLang="en-US" smtClean="0"/>
              <a:t>2017/5/23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CA1C3-03D2-456A-A570-1EB925ED48E7}" type="slidenum">
              <a:rPr lang="zh-CN" altLang="en-US" smtClean="0"/>
              <a:t>‹#›</a:t>
            </a:fld>
            <a:endParaRPr lang="zh-CN" altLang="en-US"/>
          </a:p>
        </p:txBody>
      </p:sp>
    </p:spTree>
    <p:extLst>
      <p:ext uri="{BB962C8B-B14F-4D97-AF65-F5344CB8AC3E}">
        <p14:creationId xmlns:p14="http://schemas.microsoft.com/office/powerpoint/2010/main" val="349985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1302B23B-4ACD-4A33-BC0E-1572994F5AF6}" type="datetimeFigureOut">
              <a:rPr lang="zh-CN" altLang="en-US" smtClean="0"/>
              <a:t>2017/5/23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CA1C3-03D2-456A-A570-1EB925ED48E7}" type="slidenum">
              <a:rPr lang="zh-CN" altLang="en-US" smtClean="0"/>
              <a:t>‹#›</a:t>
            </a:fld>
            <a:endParaRPr lang="zh-CN" altLang="en-US"/>
          </a:p>
        </p:txBody>
      </p:sp>
    </p:spTree>
    <p:extLst>
      <p:ext uri="{BB962C8B-B14F-4D97-AF65-F5344CB8AC3E}">
        <p14:creationId xmlns:p14="http://schemas.microsoft.com/office/powerpoint/2010/main" val="942775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302B23B-4ACD-4A33-BC0E-1572994F5AF6}" type="datetimeFigureOut">
              <a:rPr lang="zh-CN" altLang="en-US" smtClean="0"/>
              <a:t>2017/5/23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ECA1C3-03D2-456A-A570-1EB925ED48E7}" type="slidenum">
              <a:rPr lang="zh-CN" altLang="en-US" smtClean="0"/>
              <a:t>‹#›</a:t>
            </a:fld>
            <a:endParaRPr lang="zh-CN" altLang="en-US"/>
          </a:p>
        </p:txBody>
      </p:sp>
    </p:spTree>
    <p:extLst>
      <p:ext uri="{BB962C8B-B14F-4D97-AF65-F5344CB8AC3E}">
        <p14:creationId xmlns:p14="http://schemas.microsoft.com/office/powerpoint/2010/main" val="65544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302B23B-4ACD-4A33-BC0E-1572994F5AF6}" type="datetimeFigureOut">
              <a:rPr lang="zh-CN" altLang="en-US" smtClean="0"/>
              <a:t>2017/5/23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ECA1C3-03D2-456A-A570-1EB925ED48E7}" type="slidenum">
              <a:rPr lang="zh-CN" altLang="en-US" smtClean="0"/>
              <a:t>‹#›</a:t>
            </a:fld>
            <a:endParaRPr lang="zh-CN" altLang="en-US"/>
          </a:p>
        </p:txBody>
      </p:sp>
    </p:spTree>
    <p:extLst>
      <p:ext uri="{BB962C8B-B14F-4D97-AF65-F5344CB8AC3E}">
        <p14:creationId xmlns:p14="http://schemas.microsoft.com/office/powerpoint/2010/main" val="3925851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302B23B-4ACD-4A33-BC0E-1572994F5AF6}" type="datetimeFigureOut">
              <a:rPr lang="zh-CN" altLang="en-US" smtClean="0"/>
              <a:t>2017/5/23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5ECA1C3-03D2-456A-A570-1EB925ED48E7}" type="slidenum">
              <a:rPr lang="zh-CN" altLang="en-US" smtClean="0"/>
              <a:t>‹#›</a:t>
            </a:fld>
            <a:endParaRPr lang="zh-CN" altLang="en-US"/>
          </a:p>
        </p:txBody>
      </p:sp>
    </p:spTree>
    <p:extLst>
      <p:ext uri="{BB962C8B-B14F-4D97-AF65-F5344CB8AC3E}">
        <p14:creationId xmlns:p14="http://schemas.microsoft.com/office/powerpoint/2010/main" val="469964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302B23B-4ACD-4A33-BC0E-1572994F5AF6}" type="datetimeFigureOut">
              <a:rPr lang="zh-CN" altLang="en-US" smtClean="0"/>
              <a:t>2017/5/23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5ECA1C3-03D2-456A-A570-1EB925ED48E7}" type="slidenum">
              <a:rPr lang="zh-CN" altLang="en-US" smtClean="0"/>
              <a:t>‹#›</a:t>
            </a:fld>
            <a:endParaRPr lang="zh-CN" altLang="en-US"/>
          </a:p>
        </p:txBody>
      </p:sp>
    </p:spTree>
    <p:extLst>
      <p:ext uri="{BB962C8B-B14F-4D97-AF65-F5344CB8AC3E}">
        <p14:creationId xmlns:p14="http://schemas.microsoft.com/office/powerpoint/2010/main" val="3870365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302B23B-4ACD-4A33-BC0E-1572994F5AF6}" type="datetimeFigureOut">
              <a:rPr lang="zh-CN" altLang="en-US" smtClean="0"/>
              <a:t>2017/5/23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ECA1C3-03D2-456A-A570-1EB925ED48E7}" type="slidenum">
              <a:rPr lang="zh-CN" altLang="en-US" smtClean="0"/>
              <a:t>‹#›</a:t>
            </a:fld>
            <a:endParaRPr lang="zh-CN" altLang="en-US"/>
          </a:p>
        </p:txBody>
      </p:sp>
    </p:spTree>
    <p:extLst>
      <p:ext uri="{BB962C8B-B14F-4D97-AF65-F5344CB8AC3E}">
        <p14:creationId xmlns:p14="http://schemas.microsoft.com/office/powerpoint/2010/main" val="2081504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302B23B-4ACD-4A33-BC0E-1572994F5AF6}" type="datetimeFigureOut">
              <a:rPr lang="zh-CN" altLang="en-US" smtClean="0"/>
              <a:t>2017/5/23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ECA1C3-03D2-456A-A570-1EB925ED48E7}" type="slidenum">
              <a:rPr lang="zh-CN" altLang="en-US" smtClean="0"/>
              <a:t>‹#›</a:t>
            </a:fld>
            <a:endParaRPr lang="zh-CN" altLang="en-US"/>
          </a:p>
        </p:txBody>
      </p:sp>
    </p:spTree>
    <p:extLst>
      <p:ext uri="{BB962C8B-B14F-4D97-AF65-F5344CB8AC3E}">
        <p14:creationId xmlns:p14="http://schemas.microsoft.com/office/powerpoint/2010/main" val="2973340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02B23B-4ACD-4A33-BC0E-1572994F5AF6}" type="datetimeFigureOut">
              <a:rPr lang="zh-CN" altLang="en-US" smtClean="0"/>
              <a:t>2017/5/23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ECA1C3-03D2-456A-A570-1EB925ED48E7}" type="slidenum">
              <a:rPr lang="zh-CN" altLang="en-US" smtClean="0"/>
              <a:t>‹#›</a:t>
            </a:fld>
            <a:endParaRPr lang="zh-CN" altLang="en-US"/>
          </a:p>
        </p:txBody>
      </p:sp>
    </p:spTree>
    <p:extLst>
      <p:ext uri="{BB962C8B-B14F-4D97-AF65-F5344CB8AC3E}">
        <p14:creationId xmlns:p14="http://schemas.microsoft.com/office/powerpoint/2010/main" val="4240256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 Id="rId6" Type="http://schemas.openxmlformats.org/officeDocument/2006/relationships/image" Target="../media/image20.tmp"/><Relationship Id="rId5" Type="http://schemas.openxmlformats.org/officeDocument/2006/relationships/image" Target="../media/image19.tmp"/><Relationship Id="rId4" Type="http://schemas.openxmlformats.org/officeDocument/2006/relationships/image" Target="../media/image18.tmp"/></Relationships>
</file>

<file path=ppt/slides/_rels/slide27.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tm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tm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tmp"/></Relationships>
</file>

<file path=ppt/slides/_rels/slide35.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tm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dirty="0" smtClean="0"/>
              <a:t>HMM applications</a:t>
            </a:r>
            <a:endParaRPr lang="zh-CN" altLang="en-US" dirty="0"/>
          </a:p>
        </p:txBody>
      </p:sp>
      <p:sp>
        <p:nvSpPr>
          <p:cNvPr id="3" name="副标题 2"/>
          <p:cNvSpPr>
            <a:spLocks noGrp="1"/>
          </p:cNvSpPr>
          <p:nvPr>
            <p:ph type="subTitle" idx="1"/>
          </p:nvPr>
        </p:nvSpPr>
        <p:spPr>
          <a:xfrm>
            <a:off x="1414272" y="4272598"/>
            <a:ext cx="9960864" cy="1091882"/>
          </a:xfrm>
        </p:spPr>
        <p:txBody>
          <a:bodyPr>
            <a:normAutofit/>
          </a:bodyPr>
          <a:lstStyle/>
          <a:p>
            <a:pPr marL="457200" indent="-457200" algn="l">
              <a:buFont typeface="+mj-lt"/>
              <a:buAutoNum type="arabicPeriod"/>
            </a:pPr>
            <a:r>
              <a:rPr lang="en-US" altLang="zh-CN" sz="2000" dirty="0" smtClean="0"/>
              <a:t>RSSI-Fingerprinting-Based Mobile Phone Localization With Route Constraints (</a:t>
            </a:r>
            <a:r>
              <a:rPr lang="zh-CN" altLang="en-US" sz="2000" dirty="0" smtClean="0"/>
              <a:t>IEEE Transactions on Vehicular Technology</a:t>
            </a:r>
            <a:r>
              <a:rPr lang="en-US" altLang="zh-CN" sz="2000" dirty="0" smtClean="0"/>
              <a:t>, Volume: 63, Issue: 1, Jan. 2014)</a:t>
            </a:r>
          </a:p>
          <a:p>
            <a:pPr marL="457200" indent="-457200" algn="l">
              <a:buFont typeface="+mj-lt"/>
              <a:buAutoNum type="arabicPeriod"/>
            </a:pPr>
            <a:r>
              <a:rPr lang="en-US" altLang="zh-CN" sz="2000" dirty="0" smtClean="0"/>
              <a:t>Accurate</a:t>
            </a:r>
            <a:r>
              <a:rPr lang="en-US" altLang="zh-CN" sz="2000" dirty="0"/>
              <a:t>, Low-Energy Trajectory Mapping for Mobile Devices (NSDI’11</a:t>
            </a:r>
            <a:r>
              <a:rPr lang="en-US" altLang="zh-CN" sz="2000" dirty="0" smtClean="0"/>
              <a:t>)</a:t>
            </a:r>
            <a:endParaRPr lang="zh-CN" altLang="en-US" sz="2000" dirty="0"/>
          </a:p>
        </p:txBody>
      </p:sp>
    </p:spTree>
    <p:extLst>
      <p:ext uri="{BB962C8B-B14F-4D97-AF65-F5344CB8AC3E}">
        <p14:creationId xmlns:p14="http://schemas.microsoft.com/office/powerpoint/2010/main" val="3116576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Mathematical Model of HMM</a:t>
            </a:r>
            <a:endParaRPr lang="zh-CN" altLang="en-US" dirty="0"/>
          </a:p>
        </p:txBody>
      </p:sp>
      <p:sp>
        <p:nvSpPr>
          <p:cNvPr id="3" name="内容占位符 2"/>
          <p:cNvSpPr>
            <a:spLocks noGrp="1"/>
          </p:cNvSpPr>
          <p:nvPr>
            <p:ph idx="1"/>
          </p:nvPr>
        </p:nvSpPr>
        <p:spPr/>
        <p:txBody>
          <a:bodyPr>
            <a:normAutofit/>
          </a:bodyPr>
          <a:lstStyle/>
          <a:p>
            <a:r>
              <a:rPr lang="en-US" altLang="zh-CN" dirty="0" smtClean="0"/>
              <a:t>HMM: λ = (S, V, A, B, π), with the following variables</a:t>
            </a:r>
          </a:p>
          <a:p>
            <a:pPr lvl="1"/>
            <a:r>
              <a:rPr lang="en-US" altLang="zh-CN" b="1" dirty="0" smtClean="0">
                <a:solidFill>
                  <a:srgbClr val="0070C0"/>
                </a:solidFill>
              </a:rPr>
              <a:t>S</a:t>
            </a:r>
            <a:r>
              <a:rPr lang="en-US" altLang="zh-CN" dirty="0" smtClean="0"/>
              <a:t> = {s1, s2,...,</a:t>
            </a:r>
            <a:r>
              <a:rPr lang="en-US" altLang="zh-CN" dirty="0" err="1" smtClean="0"/>
              <a:t>sN</a:t>
            </a:r>
            <a:r>
              <a:rPr lang="en-US" altLang="zh-CN" dirty="0" smtClean="0"/>
              <a:t> } is the set of </a:t>
            </a:r>
            <a:r>
              <a:rPr lang="en-US" altLang="zh-CN" b="1" dirty="0" smtClean="0">
                <a:solidFill>
                  <a:srgbClr val="C00000"/>
                </a:solidFill>
              </a:rPr>
              <a:t>states</a:t>
            </a:r>
            <a:r>
              <a:rPr lang="en-US" altLang="zh-CN" dirty="0" smtClean="0"/>
              <a:t>, </a:t>
            </a:r>
          </a:p>
          <a:p>
            <a:pPr lvl="2"/>
            <a:r>
              <a:rPr lang="en-US" altLang="zh-CN" dirty="0" smtClean="0"/>
              <a:t>each state representing a road segment on the road </a:t>
            </a:r>
          </a:p>
          <a:p>
            <a:pPr lvl="2"/>
            <a:r>
              <a:rPr lang="en-US" altLang="zh-CN" dirty="0" smtClean="0"/>
              <a:t>N = |S| being the number of road segments on the road</a:t>
            </a:r>
          </a:p>
          <a:p>
            <a:pPr lvl="1"/>
            <a:r>
              <a:rPr lang="en-US" altLang="zh-CN" b="1" dirty="0">
                <a:solidFill>
                  <a:srgbClr val="0070C0"/>
                </a:solidFill>
              </a:rPr>
              <a:t>V</a:t>
            </a:r>
            <a:r>
              <a:rPr lang="en-US" altLang="zh-CN" dirty="0" smtClean="0"/>
              <a:t> = {v</a:t>
            </a:r>
            <a:r>
              <a:rPr lang="en-US" altLang="zh-CN" sz="1400" dirty="0"/>
              <a:t>1</a:t>
            </a:r>
            <a:r>
              <a:rPr lang="en-US" altLang="zh-CN" dirty="0" smtClean="0"/>
              <a:t>, v</a:t>
            </a:r>
            <a:r>
              <a:rPr lang="en-US" altLang="zh-CN" sz="1400" dirty="0"/>
              <a:t>2</a:t>
            </a:r>
            <a:r>
              <a:rPr lang="en-US" altLang="zh-CN" dirty="0" smtClean="0"/>
              <a:t>,...,</a:t>
            </a:r>
            <a:r>
              <a:rPr lang="en-US" altLang="zh-CN" dirty="0" err="1" smtClean="0"/>
              <a:t>v</a:t>
            </a:r>
            <a:r>
              <a:rPr lang="en-US" altLang="zh-CN" sz="1400" dirty="0" err="1" smtClean="0"/>
              <a:t>M</a:t>
            </a:r>
            <a:r>
              <a:rPr lang="en-US" altLang="zh-CN" dirty="0" smtClean="0"/>
              <a:t>} is the set of </a:t>
            </a:r>
            <a:r>
              <a:rPr lang="en-US" altLang="zh-CN" b="1" dirty="0" smtClean="0">
                <a:solidFill>
                  <a:srgbClr val="C00000"/>
                </a:solidFill>
              </a:rPr>
              <a:t>observation vectors</a:t>
            </a:r>
            <a:r>
              <a:rPr lang="en-US" altLang="zh-CN" dirty="0" smtClean="0"/>
              <a:t>, where M = |V | is the total number of possible observation vectors on the road</a:t>
            </a:r>
          </a:p>
          <a:p>
            <a:pPr lvl="2"/>
            <a:r>
              <a:rPr lang="en-US" altLang="zh-CN" dirty="0" err="1" smtClean="0"/>
              <a:t>vk</a:t>
            </a:r>
            <a:r>
              <a:rPr lang="en-US" altLang="zh-CN" dirty="0" smtClean="0"/>
              <a:t> is a Z × 1 vector for k ∈ [1, M], such that the </a:t>
            </a:r>
            <a:r>
              <a:rPr lang="en-US" altLang="zh-CN" dirty="0" err="1" smtClean="0"/>
              <a:t>ith</a:t>
            </a:r>
            <a:r>
              <a:rPr lang="en-US" altLang="zh-CN" dirty="0" smtClean="0"/>
              <a:t> element of </a:t>
            </a:r>
            <a:r>
              <a:rPr lang="en-US" altLang="zh-CN" dirty="0" err="1" smtClean="0"/>
              <a:t>v</a:t>
            </a:r>
            <a:r>
              <a:rPr lang="en-US" altLang="zh-CN" sz="1400" b="1" dirty="0" err="1"/>
              <a:t>k</a:t>
            </a:r>
            <a:r>
              <a:rPr lang="en-US" altLang="zh-CN" dirty="0" smtClean="0"/>
              <a:t>, </a:t>
            </a:r>
            <a:r>
              <a:rPr lang="en-US" altLang="zh-CN" dirty="0" err="1" smtClean="0"/>
              <a:t>v</a:t>
            </a:r>
            <a:r>
              <a:rPr lang="en-US" altLang="zh-CN" sz="1400" b="1" dirty="0" err="1" smtClean="0"/>
              <a:t>k,i</a:t>
            </a:r>
            <a:r>
              <a:rPr lang="en-US" altLang="zh-CN" dirty="0" smtClean="0"/>
              <a:t>, is the </a:t>
            </a:r>
            <a:r>
              <a:rPr lang="en-US" altLang="zh-CN" dirty="0" smtClean="0">
                <a:solidFill>
                  <a:srgbClr val="C00000"/>
                </a:solidFill>
              </a:rPr>
              <a:t>received power f</a:t>
            </a:r>
            <a:r>
              <a:rPr lang="en-US" altLang="zh-CN" dirty="0" smtClean="0"/>
              <a:t>rom the </a:t>
            </a:r>
            <a:r>
              <a:rPr lang="en-US" altLang="zh-CN" dirty="0" err="1" smtClean="0">
                <a:solidFill>
                  <a:srgbClr val="C00000"/>
                </a:solidFill>
              </a:rPr>
              <a:t>ith</a:t>
            </a:r>
            <a:r>
              <a:rPr lang="en-US" altLang="zh-CN" dirty="0" smtClean="0">
                <a:solidFill>
                  <a:srgbClr val="C00000"/>
                </a:solidFill>
              </a:rPr>
              <a:t> base station </a:t>
            </a:r>
            <a:r>
              <a:rPr lang="en-US" altLang="zh-CN" dirty="0" smtClean="0"/>
              <a:t>represented by an integer value in the range [−110, −40] </a:t>
            </a:r>
            <a:r>
              <a:rPr lang="en-US" altLang="zh-CN" dirty="0" err="1" smtClean="0"/>
              <a:t>dBm</a:t>
            </a:r>
            <a:r>
              <a:rPr lang="en-US" altLang="zh-CN" dirty="0" smtClean="0"/>
              <a:t> if the </a:t>
            </a:r>
            <a:r>
              <a:rPr lang="en-US" altLang="zh-CN" dirty="0" err="1" smtClean="0"/>
              <a:t>ith</a:t>
            </a:r>
            <a:r>
              <a:rPr lang="en-US" altLang="zh-CN" dirty="0" smtClean="0"/>
              <a:t> base station is one of the seven strongest base stations and 0, otherwise, where Z is the total number of base stations observed on the road.</a:t>
            </a:r>
          </a:p>
          <a:p>
            <a:pPr lvl="1"/>
            <a:r>
              <a:rPr lang="en-US" altLang="zh-CN" b="1" dirty="0" smtClean="0">
                <a:solidFill>
                  <a:srgbClr val="0070C0"/>
                </a:solidFill>
              </a:rPr>
              <a:t>π</a:t>
            </a:r>
            <a:r>
              <a:rPr lang="en-US" altLang="zh-CN" dirty="0" smtClean="0"/>
              <a:t> is an N × 1 vector such that the </a:t>
            </a:r>
            <a:r>
              <a:rPr lang="en-US" altLang="zh-CN" dirty="0" err="1" smtClean="0"/>
              <a:t>ith</a:t>
            </a:r>
            <a:r>
              <a:rPr lang="en-US" altLang="zh-CN" dirty="0" smtClean="0"/>
              <a:t> element of π, which is denoted π</a:t>
            </a:r>
            <a:r>
              <a:rPr lang="en-US" altLang="zh-CN" dirty="0" err="1" smtClean="0"/>
              <a:t>i</a:t>
            </a:r>
            <a:r>
              <a:rPr lang="en-US" altLang="zh-CN" dirty="0" smtClean="0"/>
              <a:t>, is the </a:t>
            </a:r>
            <a:r>
              <a:rPr lang="en-US" altLang="zh-CN" dirty="0" smtClean="0">
                <a:solidFill>
                  <a:srgbClr val="C00000"/>
                </a:solidFill>
              </a:rPr>
              <a:t>probability</a:t>
            </a:r>
            <a:r>
              <a:rPr lang="en-US" altLang="zh-CN" dirty="0" smtClean="0"/>
              <a:t> of state </a:t>
            </a:r>
            <a:r>
              <a:rPr lang="en-US" altLang="zh-CN" dirty="0" err="1" smtClean="0"/>
              <a:t>si</a:t>
            </a:r>
            <a:r>
              <a:rPr lang="en-US" altLang="zh-CN" dirty="0" smtClean="0"/>
              <a:t> </a:t>
            </a:r>
            <a:r>
              <a:rPr lang="en-US" altLang="zh-CN" dirty="0">
                <a:solidFill>
                  <a:srgbClr val="C00000"/>
                </a:solidFill>
              </a:rPr>
              <a:t>initially,</a:t>
            </a:r>
            <a:r>
              <a:rPr lang="en-US" altLang="zh-CN" dirty="0" smtClean="0"/>
              <a:t> i.e., π</a:t>
            </a:r>
            <a:r>
              <a:rPr lang="en-US" altLang="zh-CN" dirty="0" err="1" smtClean="0"/>
              <a:t>i</a:t>
            </a:r>
            <a:r>
              <a:rPr lang="en-US" altLang="zh-CN" dirty="0" smtClean="0"/>
              <a:t> = P(q1 = </a:t>
            </a:r>
            <a:r>
              <a:rPr lang="en-US" altLang="zh-CN" dirty="0" err="1" smtClean="0"/>
              <a:t>si</a:t>
            </a:r>
            <a:r>
              <a:rPr lang="en-US" altLang="zh-CN" dirty="0" smtClean="0"/>
              <a:t>). </a:t>
            </a:r>
          </a:p>
          <a:p>
            <a:pPr lvl="1"/>
            <a:endParaRPr lang="en-US" altLang="zh-CN" dirty="0" smtClean="0"/>
          </a:p>
        </p:txBody>
      </p:sp>
      <p:sp>
        <p:nvSpPr>
          <p:cNvPr id="4" name="矩形 3"/>
          <p:cNvSpPr/>
          <p:nvPr/>
        </p:nvSpPr>
        <p:spPr>
          <a:xfrm>
            <a:off x="9825647" y="6488668"/>
            <a:ext cx="2366353" cy="369332"/>
          </a:xfrm>
          <a:prstGeom prst="rect">
            <a:avLst/>
          </a:prstGeom>
          <a:solidFill>
            <a:srgbClr val="FFFF00"/>
          </a:solidFill>
        </p:spPr>
        <p:txBody>
          <a:bodyPr wrap="none">
            <a:spAutoFit/>
          </a:bodyPr>
          <a:lstStyle/>
          <a:p>
            <a:r>
              <a:rPr lang="en-US" altLang="zh-CN" dirty="0" smtClean="0"/>
              <a:t>II. SYSTEM OVERVIEW</a:t>
            </a:r>
            <a:endParaRPr lang="zh-CN" altLang="en-US" dirty="0"/>
          </a:p>
        </p:txBody>
      </p:sp>
    </p:spTree>
    <p:extLst>
      <p:ext uri="{BB962C8B-B14F-4D97-AF65-F5344CB8AC3E}">
        <p14:creationId xmlns:p14="http://schemas.microsoft.com/office/powerpoint/2010/main" val="1665133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Mathematical Model of HMM</a:t>
            </a:r>
            <a:endParaRPr lang="zh-CN" altLang="en-US" dirty="0"/>
          </a:p>
        </p:txBody>
      </p:sp>
      <p:sp>
        <p:nvSpPr>
          <p:cNvPr id="3" name="内容占位符 2"/>
          <p:cNvSpPr>
            <a:spLocks noGrp="1"/>
          </p:cNvSpPr>
          <p:nvPr>
            <p:ph idx="1"/>
          </p:nvPr>
        </p:nvSpPr>
        <p:spPr>
          <a:xfrm>
            <a:off x="838200" y="1435480"/>
            <a:ext cx="11061192" cy="5032376"/>
          </a:xfrm>
        </p:spPr>
        <p:txBody>
          <a:bodyPr>
            <a:normAutofit fontScale="92500" lnSpcReduction="10000"/>
          </a:bodyPr>
          <a:lstStyle/>
          <a:p>
            <a:r>
              <a:rPr lang="en-US" altLang="zh-CN" dirty="0" smtClean="0"/>
              <a:t>HMM: λ = (S, V, A, B, π), with the following variables</a:t>
            </a:r>
          </a:p>
          <a:p>
            <a:pPr lvl="1"/>
            <a:r>
              <a:rPr lang="en-US" altLang="zh-CN" b="1" dirty="0" smtClean="0">
                <a:solidFill>
                  <a:srgbClr val="0070C0"/>
                </a:solidFill>
              </a:rPr>
              <a:t>A</a:t>
            </a:r>
            <a:r>
              <a:rPr lang="en-US" altLang="zh-CN" dirty="0" smtClean="0"/>
              <a:t> is an N × N matrix,  the element </a:t>
            </a:r>
            <a:r>
              <a:rPr lang="en-US" altLang="zh-CN" dirty="0" err="1" smtClean="0"/>
              <a:t>aij</a:t>
            </a:r>
            <a:r>
              <a:rPr lang="en-US" altLang="zh-CN" dirty="0" smtClean="0"/>
              <a:t> </a:t>
            </a:r>
            <a:r>
              <a:rPr lang="en-US" altLang="zh-CN" dirty="0" smtClean="0"/>
              <a:t>in the </a:t>
            </a:r>
            <a:r>
              <a:rPr lang="en-US" altLang="zh-CN" dirty="0" err="1" smtClean="0"/>
              <a:t>ith</a:t>
            </a:r>
            <a:r>
              <a:rPr lang="en-US" altLang="zh-CN" dirty="0" smtClean="0"/>
              <a:t> row and the </a:t>
            </a:r>
            <a:r>
              <a:rPr lang="en-US" altLang="zh-CN" dirty="0" err="1" smtClean="0"/>
              <a:t>jth</a:t>
            </a:r>
            <a:r>
              <a:rPr lang="en-US" altLang="zh-CN" dirty="0" smtClean="0"/>
              <a:t> column of A is the </a:t>
            </a:r>
            <a:r>
              <a:rPr lang="en-US" altLang="zh-CN" b="1" dirty="0" smtClean="0">
                <a:solidFill>
                  <a:srgbClr val="C00000"/>
                </a:solidFill>
              </a:rPr>
              <a:t>transition </a:t>
            </a:r>
            <a:r>
              <a:rPr lang="en-US" altLang="zh-CN" b="1" dirty="0" smtClean="0">
                <a:solidFill>
                  <a:srgbClr val="C00000"/>
                </a:solidFill>
              </a:rPr>
              <a:t>probability</a:t>
            </a:r>
            <a:r>
              <a:rPr lang="en-US" altLang="zh-CN" dirty="0" smtClean="0"/>
              <a:t> from state </a:t>
            </a:r>
            <a:r>
              <a:rPr lang="en-US" altLang="zh-CN" dirty="0" err="1" smtClean="0"/>
              <a:t>si</a:t>
            </a:r>
            <a:r>
              <a:rPr lang="en-US" altLang="zh-CN" dirty="0" smtClean="0"/>
              <a:t> to state </a:t>
            </a:r>
            <a:r>
              <a:rPr lang="en-US" altLang="zh-CN" dirty="0" err="1" smtClean="0"/>
              <a:t>sj</a:t>
            </a:r>
            <a:r>
              <a:rPr lang="en-US" altLang="zh-CN" dirty="0" smtClean="0"/>
              <a:t> , i.e., </a:t>
            </a:r>
            <a:r>
              <a:rPr lang="en-US" altLang="zh-CN" dirty="0" err="1" smtClean="0"/>
              <a:t>aij</a:t>
            </a:r>
            <a:r>
              <a:rPr lang="en-US" altLang="zh-CN" dirty="0" smtClean="0"/>
              <a:t> = P(q</a:t>
            </a:r>
            <a:r>
              <a:rPr lang="en-US" altLang="zh-CN" sz="1800" dirty="0" smtClean="0"/>
              <a:t>n+1</a:t>
            </a:r>
            <a:r>
              <a:rPr lang="en-US" altLang="zh-CN" dirty="0" smtClean="0"/>
              <a:t> = </a:t>
            </a:r>
            <a:r>
              <a:rPr lang="en-US" altLang="zh-CN" dirty="0" err="1" smtClean="0"/>
              <a:t>sj</a:t>
            </a:r>
            <a:r>
              <a:rPr lang="en-US" altLang="zh-CN" dirty="0" smtClean="0"/>
              <a:t> |</a:t>
            </a:r>
            <a:r>
              <a:rPr lang="en-US" altLang="zh-CN" dirty="0" err="1" smtClean="0"/>
              <a:t>q</a:t>
            </a:r>
            <a:r>
              <a:rPr lang="en-US" altLang="zh-CN" sz="1800" dirty="0" err="1"/>
              <a:t>n</a:t>
            </a:r>
            <a:r>
              <a:rPr lang="en-US" altLang="zh-CN" dirty="0" smtClean="0"/>
              <a:t> = </a:t>
            </a:r>
            <a:r>
              <a:rPr lang="en-US" altLang="zh-CN" dirty="0" err="1" smtClean="0"/>
              <a:t>si</a:t>
            </a:r>
            <a:r>
              <a:rPr lang="en-US" altLang="zh-CN" dirty="0" smtClean="0"/>
              <a:t>), where </a:t>
            </a:r>
            <a:r>
              <a:rPr lang="en-US" altLang="zh-CN" dirty="0" err="1" smtClean="0"/>
              <a:t>q</a:t>
            </a:r>
            <a:r>
              <a:rPr lang="en-US" altLang="zh-CN" sz="1800" dirty="0" err="1"/>
              <a:t>n</a:t>
            </a:r>
            <a:r>
              <a:rPr lang="en-US" altLang="zh-CN" dirty="0" smtClean="0"/>
              <a:t> is the state at time </a:t>
            </a:r>
            <a:r>
              <a:rPr lang="en-US" altLang="zh-CN" dirty="0" err="1" smtClean="0"/>
              <a:t>n</a:t>
            </a:r>
            <a:r>
              <a:rPr lang="en-US" altLang="zh-CN" sz="1800" dirty="0" err="1"/>
              <a:t>τ</a:t>
            </a:r>
            <a:r>
              <a:rPr lang="en-US" altLang="zh-CN" dirty="0" smtClean="0"/>
              <a:t> , and τ is the sampling period. </a:t>
            </a:r>
          </a:p>
          <a:p>
            <a:pPr lvl="1"/>
            <a:r>
              <a:rPr lang="en-US" altLang="zh-CN" dirty="0" smtClean="0"/>
              <a:t>Some </a:t>
            </a:r>
            <a:r>
              <a:rPr lang="en-US" altLang="zh-CN" b="1" dirty="0" smtClean="0">
                <a:solidFill>
                  <a:schemeClr val="accent5"/>
                </a:solidFill>
              </a:rPr>
              <a:t>assumptions</a:t>
            </a:r>
            <a:r>
              <a:rPr lang="en-US" altLang="zh-CN" dirty="0" smtClean="0"/>
              <a:t>:</a:t>
            </a:r>
          </a:p>
          <a:p>
            <a:pPr lvl="2"/>
            <a:r>
              <a:rPr lang="en-US" altLang="zh-CN" dirty="0" smtClean="0"/>
              <a:t>the vehicle follows the same road and that the training of the HMM is performed by using the data collected from the vehicles following that same road. </a:t>
            </a:r>
          </a:p>
          <a:p>
            <a:pPr lvl="3"/>
            <a:r>
              <a:rPr lang="en-US" altLang="zh-CN" dirty="0" smtClean="0"/>
              <a:t>eliminates the requirement for considering the effect of the variation of the routes of different drivers to their destination.</a:t>
            </a:r>
          </a:p>
          <a:p>
            <a:pPr lvl="2"/>
            <a:r>
              <a:rPr lang="en-US" altLang="zh-CN" dirty="0" smtClean="0"/>
              <a:t>the vehicles move with the same average speed in the same direction along the road used in the training and tracking phases</a:t>
            </a:r>
          </a:p>
          <a:p>
            <a:pPr lvl="3"/>
            <a:r>
              <a:rPr lang="en-US" altLang="zh-CN" dirty="0" smtClean="0"/>
              <a:t>the transition probability </a:t>
            </a:r>
            <a:r>
              <a:rPr lang="en-US" altLang="zh-CN" dirty="0" err="1" smtClean="0"/>
              <a:t>aij</a:t>
            </a:r>
            <a:r>
              <a:rPr lang="en-US" altLang="zh-CN" dirty="0" smtClean="0"/>
              <a:t> is independent of the segment </a:t>
            </a:r>
            <a:r>
              <a:rPr lang="en-US" altLang="zh-CN" dirty="0" err="1" smtClean="0"/>
              <a:t>i</a:t>
            </a:r>
            <a:r>
              <a:rPr lang="en-US" altLang="zh-CN" dirty="0" smtClean="0"/>
              <a:t>, but only depends on the difference between </a:t>
            </a:r>
            <a:r>
              <a:rPr lang="en-US" altLang="zh-CN" dirty="0" err="1" smtClean="0"/>
              <a:t>i</a:t>
            </a:r>
            <a:r>
              <a:rPr lang="en-US" altLang="zh-CN" dirty="0" smtClean="0"/>
              <a:t> and j, i.e., </a:t>
            </a:r>
            <a:r>
              <a:rPr lang="en-US" altLang="zh-CN" dirty="0" err="1" smtClean="0"/>
              <a:t>aij</a:t>
            </a:r>
            <a:r>
              <a:rPr lang="en-US" altLang="zh-CN" dirty="0" smtClean="0"/>
              <a:t> = </a:t>
            </a:r>
            <a:r>
              <a:rPr lang="en-US" altLang="zh-CN" dirty="0" err="1" smtClean="0"/>
              <a:t>ak</a:t>
            </a:r>
            <a:r>
              <a:rPr lang="en-US" altLang="zh-CN" dirty="0" smtClean="0"/>
              <a:t>, where k = j − </a:t>
            </a:r>
            <a:r>
              <a:rPr lang="en-US" altLang="zh-CN" dirty="0" err="1" smtClean="0"/>
              <a:t>i</a:t>
            </a:r>
            <a:r>
              <a:rPr lang="en-US" altLang="zh-CN" dirty="0" smtClean="0"/>
              <a:t> and </a:t>
            </a:r>
            <a:r>
              <a:rPr lang="en-US" altLang="zh-CN" dirty="0" err="1" smtClean="0"/>
              <a:t>ak</a:t>
            </a:r>
            <a:r>
              <a:rPr lang="en-US" altLang="zh-CN" dirty="0" smtClean="0"/>
              <a:t> = 0 for k &lt; 0.</a:t>
            </a:r>
          </a:p>
          <a:p>
            <a:pPr lvl="2"/>
            <a:r>
              <a:rPr lang="en-US" altLang="zh-CN" dirty="0" smtClean="0"/>
              <a:t>Matrix A needs to be derived for each road satisfying these conditions. </a:t>
            </a:r>
          </a:p>
          <a:p>
            <a:pPr lvl="2"/>
            <a:r>
              <a:rPr lang="en-US" altLang="zh-CN" dirty="0" smtClean="0"/>
              <a:t>This approach can be generalized to general vehicle tracking, </a:t>
            </a:r>
          </a:p>
          <a:p>
            <a:pPr lvl="3"/>
            <a:r>
              <a:rPr lang="en-US" altLang="zh-CN" dirty="0" smtClean="0"/>
              <a:t>where different drivers have different routes to their destination by dividing the road into multiple segments where these assumptions hold. </a:t>
            </a:r>
          </a:p>
        </p:txBody>
      </p:sp>
      <p:sp>
        <p:nvSpPr>
          <p:cNvPr id="4" name="矩形 3"/>
          <p:cNvSpPr/>
          <p:nvPr/>
        </p:nvSpPr>
        <p:spPr>
          <a:xfrm>
            <a:off x="9825647" y="6488668"/>
            <a:ext cx="2366353" cy="369332"/>
          </a:xfrm>
          <a:prstGeom prst="rect">
            <a:avLst/>
          </a:prstGeom>
          <a:solidFill>
            <a:srgbClr val="FFFF00"/>
          </a:solidFill>
        </p:spPr>
        <p:txBody>
          <a:bodyPr wrap="none">
            <a:spAutoFit/>
          </a:bodyPr>
          <a:lstStyle/>
          <a:p>
            <a:r>
              <a:rPr lang="en-US" altLang="zh-CN" dirty="0" smtClean="0"/>
              <a:t>II. SYSTEM OVERVIEW</a:t>
            </a:r>
            <a:endParaRPr lang="zh-CN" altLang="en-US" dirty="0"/>
          </a:p>
        </p:txBody>
      </p:sp>
      <p:sp>
        <p:nvSpPr>
          <p:cNvPr id="5" name="矩形 4"/>
          <p:cNvSpPr/>
          <p:nvPr/>
        </p:nvSpPr>
        <p:spPr>
          <a:xfrm>
            <a:off x="0" y="6119336"/>
            <a:ext cx="10936224" cy="738664"/>
          </a:xfrm>
          <a:prstGeom prst="rect">
            <a:avLst/>
          </a:prstGeom>
          <a:solidFill>
            <a:srgbClr val="92D050"/>
          </a:solidFill>
        </p:spPr>
        <p:txBody>
          <a:bodyPr wrap="square">
            <a:spAutoFit/>
          </a:bodyPr>
          <a:lstStyle/>
          <a:p>
            <a:r>
              <a:rPr lang="en-US" altLang="zh-CN" sz="1400" b="1" dirty="0" smtClean="0">
                <a:solidFill>
                  <a:srgbClr val="C00000"/>
                </a:solidFill>
              </a:rPr>
              <a:t>Novelty</a:t>
            </a:r>
            <a:r>
              <a:rPr lang="en-US" altLang="zh-CN" sz="1400" dirty="0" smtClean="0"/>
              <a:t>: the derivation of </a:t>
            </a:r>
            <a:r>
              <a:rPr lang="en-US" altLang="zh-CN" sz="1400" dirty="0" err="1" smtClean="0"/>
              <a:t>ak</a:t>
            </a:r>
            <a:r>
              <a:rPr lang="en-US" altLang="zh-CN" sz="1400" dirty="0" smtClean="0"/>
              <a:t> values based on the training data summarizing the statistics of the average driver’s behavior on the road. </a:t>
            </a:r>
          </a:p>
          <a:p>
            <a:r>
              <a:rPr lang="en-US" altLang="zh-CN" sz="1400" dirty="0" smtClean="0"/>
              <a:t>The previous HMM RSSI-based GSM localization algorithms allow the transitions only to the current or following road segments, i.e., a0 = 1/2 and a1 = ½.</a:t>
            </a:r>
            <a:endParaRPr lang="zh-CN" altLang="en-US" sz="1400" dirty="0"/>
          </a:p>
        </p:txBody>
      </p:sp>
    </p:spTree>
    <p:extLst>
      <p:ext uri="{BB962C8B-B14F-4D97-AF65-F5344CB8AC3E}">
        <p14:creationId xmlns:p14="http://schemas.microsoft.com/office/powerpoint/2010/main" val="3583969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Mathematical Model of HMM</a:t>
            </a:r>
            <a:endParaRPr lang="zh-CN" altLang="en-US" dirty="0"/>
          </a:p>
        </p:txBody>
      </p:sp>
      <p:sp>
        <p:nvSpPr>
          <p:cNvPr id="3" name="内容占位符 2"/>
          <p:cNvSpPr>
            <a:spLocks noGrp="1"/>
          </p:cNvSpPr>
          <p:nvPr>
            <p:ph idx="1"/>
          </p:nvPr>
        </p:nvSpPr>
        <p:spPr>
          <a:xfrm>
            <a:off x="838200" y="1508632"/>
            <a:ext cx="11061192" cy="4056706"/>
          </a:xfrm>
        </p:spPr>
        <p:txBody>
          <a:bodyPr>
            <a:normAutofit/>
          </a:bodyPr>
          <a:lstStyle/>
          <a:p>
            <a:r>
              <a:rPr lang="en-US" altLang="zh-CN" dirty="0" smtClean="0"/>
              <a:t>HMM: λ = (S, V, A, B, π), with the following variables</a:t>
            </a:r>
          </a:p>
          <a:p>
            <a:pPr lvl="1"/>
            <a:r>
              <a:rPr lang="en-US" altLang="zh-CN" b="1" dirty="0" smtClean="0">
                <a:solidFill>
                  <a:srgbClr val="0070C0"/>
                </a:solidFill>
              </a:rPr>
              <a:t>B</a:t>
            </a:r>
            <a:r>
              <a:rPr lang="en-US" altLang="zh-CN" dirty="0" smtClean="0"/>
              <a:t> is an N × M matrix such that the element </a:t>
            </a:r>
            <a:r>
              <a:rPr lang="en-US" altLang="zh-CN" dirty="0" err="1" smtClean="0"/>
              <a:t>bjk</a:t>
            </a:r>
            <a:r>
              <a:rPr lang="en-US" altLang="zh-CN" dirty="0" smtClean="0"/>
              <a:t> in the </a:t>
            </a:r>
            <a:r>
              <a:rPr lang="en-US" altLang="zh-CN" dirty="0" err="1" smtClean="0"/>
              <a:t>jth</a:t>
            </a:r>
            <a:r>
              <a:rPr lang="en-US" altLang="zh-CN" dirty="0" smtClean="0"/>
              <a:t> row and the kth column of B is the </a:t>
            </a:r>
            <a:r>
              <a:rPr lang="en-US" altLang="zh-CN" b="1" dirty="0" smtClean="0">
                <a:solidFill>
                  <a:srgbClr val="C00000"/>
                </a:solidFill>
              </a:rPr>
              <a:t>emission probability </a:t>
            </a:r>
            <a:r>
              <a:rPr lang="en-US" altLang="zh-CN" dirty="0" smtClean="0"/>
              <a:t>of </a:t>
            </a:r>
            <a:r>
              <a:rPr lang="en-US" altLang="zh-CN" dirty="0" err="1" smtClean="0"/>
              <a:t>vk</a:t>
            </a:r>
            <a:r>
              <a:rPr lang="en-US" altLang="zh-CN" dirty="0" smtClean="0"/>
              <a:t> on the </a:t>
            </a:r>
            <a:r>
              <a:rPr lang="en-US" altLang="zh-CN" dirty="0" err="1" smtClean="0">
                <a:solidFill>
                  <a:srgbClr val="C00000"/>
                </a:solidFill>
              </a:rPr>
              <a:t>jth</a:t>
            </a:r>
            <a:r>
              <a:rPr lang="en-US" altLang="zh-CN" dirty="0" smtClean="0">
                <a:solidFill>
                  <a:srgbClr val="C00000"/>
                </a:solidFill>
              </a:rPr>
              <a:t> road segment </a:t>
            </a:r>
            <a:r>
              <a:rPr lang="en-US" altLang="zh-CN" dirty="0" smtClean="0"/>
              <a:t>corresponding to</a:t>
            </a:r>
            <a:r>
              <a:rPr lang="en-US" altLang="zh-CN" dirty="0" smtClean="0">
                <a:solidFill>
                  <a:srgbClr val="C00000"/>
                </a:solidFill>
              </a:rPr>
              <a:t> state </a:t>
            </a:r>
            <a:r>
              <a:rPr lang="en-US" altLang="zh-CN" dirty="0" err="1" smtClean="0">
                <a:solidFill>
                  <a:srgbClr val="C00000"/>
                </a:solidFill>
              </a:rPr>
              <a:t>sj</a:t>
            </a:r>
            <a:r>
              <a:rPr lang="en-US" altLang="zh-CN" dirty="0" smtClean="0"/>
              <a:t> , i.e., </a:t>
            </a:r>
            <a:r>
              <a:rPr lang="en-US" altLang="zh-CN" dirty="0" err="1" smtClean="0"/>
              <a:t>bjk</a:t>
            </a:r>
            <a:r>
              <a:rPr lang="en-US" altLang="zh-CN" dirty="0" smtClean="0"/>
              <a:t> = P(</a:t>
            </a:r>
            <a:r>
              <a:rPr lang="en-US" altLang="zh-CN" dirty="0" err="1" smtClean="0"/>
              <a:t>vk|sj</a:t>
            </a:r>
            <a:r>
              <a:rPr lang="en-US" altLang="zh-CN" dirty="0" smtClean="0"/>
              <a:t> ).</a:t>
            </a:r>
          </a:p>
          <a:p>
            <a:pPr lvl="2"/>
            <a:r>
              <a:rPr lang="en-US" altLang="zh-CN" dirty="0" smtClean="0"/>
              <a:t>The emission probability distributions derived for WLAN systems and sensor networks cannot be used for GSM systems due to their different propagation characteristics. </a:t>
            </a:r>
          </a:p>
          <a:p>
            <a:pPr lvl="2"/>
            <a:r>
              <a:rPr lang="en-US" altLang="zh-CN" dirty="0" smtClean="0"/>
              <a:t>The HMM techniques developed for our GSM RSSI-based localization use </a:t>
            </a:r>
          </a:p>
          <a:p>
            <a:pPr lvl="3"/>
            <a:r>
              <a:rPr lang="en-US" altLang="zh-CN" dirty="0" smtClean="0"/>
              <a:t>either a </a:t>
            </a:r>
            <a:r>
              <a:rPr lang="en-US" altLang="zh-CN" b="1" dirty="0" smtClean="0">
                <a:solidFill>
                  <a:srgbClr val="C00000"/>
                </a:solidFill>
              </a:rPr>
              <a:t>deterministic function </a:t>
            </a:r>
            <a:r>
              <a:rPr lang="en-US" altLang="zh-CN" dirty="0" smtClean="0"/>
              <a:t>of the Euclidean distance and the number of matching base stations between the observed vector and each RSSI vector in the training database as the cost of the observed RSSI vector </a:t>
            </a:r>
          </a:p>
          <a:p>
            <a:pPr lvl="3"/>
            <a:r>
              <a:rPr lang="en-US" altLang="zh-CN" dirty="0" smtClean="0"/>
              <a:t>or the </a:t>
            </a:r>
            <a:r>
              <a:rPr lang="en-US" altLang="zh-CN" b="1" dirty="0" smtClean="0">
                <a:solidFill>
                  <a:srgbClr val="C00000"/>
                </a:solidFill>
              </a:rPr>
              <a:t>histogram of the RSSI readings</a:t>
            </a:r>
            <a:r>
              <a:rPr lang="en-US" altLang="zh-CN" dirty="0" smtClean="0"/>
              <a:t> of the associated base station in each road segment. </a:t>
            </a:r>
          </a:p>
        </p:txBody>
      </p:sp>
      <p:sp>
        <p:nvSpPr>
          <p:cNvPr id="4" name="矩形 3"/>
          <p:cNvSpPr/>
          <p:nvPr/>
        </p:nvSpPr>
        <p:spPr>
          <a:xfrm>
            <a:off x="9825647" y="6488668"/>
            <a:ext cx="2366353" cy="369332"/>
          </a:xfrm>
          <a:prstGeom prst="rect">
            <a:avLst/>
          </a:prstGeom>
          <a:solidFill>
            <a:srgbClr val="FFFF00"/>
          </a:solidFill>
        </p:spPr>
        <p:txBody>
          <a:bodyPr wrap="none">
            <a:spAutoFit/>
          </a:bodyPr>
          <a:lstStyle/>
          <a:p>
            <a:r>
              <a:rPr lang="en-US" altLang="zh-CN" dirty="0" smtClean="0"/>
              <a:t>II. SYSTEM OVERVIEW</a:t>
            </a:r>
            <a:endParaRPr lang="zh-CN" altLang="en-US" dirty="0"/>
          </a:p>
        </p:txBody>
      </p:sp>
      <p:sp>
        <p:nvSpPr>
          <p:cNvPr id="6" name="矩形 5"/>
          <p:cNvSpPr/>
          <p:nvPr/>
        </p:nvSpPr>
        <p:spPr>
          <a:xfrm>
            <a:off x="0" y="6211669"/>
            <a:ext cx="9825647" cy="646331"/>
          </a:xfrm>
          <a:prstGeom prst="rect">
            <a:avLst/>
          </a:prstGeom>
          <a:solidFill>
            <a:srgbClr val="92D050"/>
          </a:solidFill>
        </p:spPr>
        <p:txBody>
          <a:bodyPr wrap="square">
            <a:spAutoFit/>
          </a:bodyPr>
          <a:lstStyle/>
          <a:p>
            <a:r>
              <a:rPr lang="en-US" altLang="zh-CN" dirty="0" smtClean="0"/>
              <a:t>The second novelty of this paper: the histogram of the RSSI readings of each base station within each road segment converges to the Gaussian distribution if enough RSSI samples are collected.</a:t>
            </a:r>
            <a:endParaRPr lang="en-US" altLang="zh-CN" dirty="0" smtClean="0"/>
          </a:p>
        </p:txBody>
      </p:sp>
      <p:cxnSp>
        <p:nvCxnSpPr>
          <p:cNvPr id="8" name="直接箭头连接符 7"/>
          <p:cNvCxnSpPr/>
          <p:nvPr/>
        </p:nvCxnSpPr>
        <p:spPr>
          <a:xfrm flipV="1">
            <a:off x="3474720" y="5084064"/>
            <a:ext cx="926592" cy="112760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616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Mathematical Model of HMM in C-Track</a:t>
            </a:r>
            <a:endParaRPr lang="zh-CN" altLang="en-US" dirty="0"/>
          </a:p>
        </p:txBody>
      </p:sp>
      <p:sp>
        <p:nvSpPr>
          <p:cNvPr id="3" name="内容占位符 2"/>
          <p:cNvSpPr>
            <a:spLocks noGrp="1"/>
          </p:cNvSpPr>
          <p:nvPr>
            <p:ph idx="1"/>
          </p:nvPr>
        </p:nvSpPr>
        <p:spPr>
          <a:xfrm>
            <a:off x="179020" y="1386269"/>
            <a:ext cx="11353800" cy="2489305"/>
          </a:xfrm>
        </p:spPr>
        <p:txBody>
          <a:bodyPr>
            <a:normAutofit/>
          </a:bodyPr>
          <a:lstStyle/>
          <a:p>
            <a:r>
              <a:rPr lang="en-US" altLang="zh-CN" sz="2000" b="1" dirty="0" smtClean="0">
                <a:solidFill>
                  <a:srgbClr val="C00000"/>
                </a:solidFill>
              </a:rPr>
              <a:t>Emission probability </a:t>
            </a:r>
            <a:r>
              <a:rPr lang="en-US" altLang="zh-CN" sz="2000" dirty="0" err="1" smtClean="0"/>
              <a:t>bjk</a:t>
            </a:r>
            <a:r>
              <a:rPr lang="en-US" altLang="zh-CN" sz="2000" dirty="0" smtClean="0"/>
              <a:t> = P(</a:t>
            </a:r>
            <a:r>
              <a:rPr lang="en-US" altLang="zh-CN" sz="2000" dirty="0" err="1" smtClean="0"/>
              <a:t>vk|sj</a:t>
            </a:r>
            <a:r>
              <a:rPr lang="en-US" altLang="zh-CN" sz="2000" dirty="0" smtClean="0"/>
              <a:t> ). </a:t>
            </a:r>
            <a:r>
              <a:rPr lang="en-US" altLang="zh-CN" sz="2000" dirty="0" smtClean="0"/>
              <a:t>Emission Score (F,G) is intended to be proportional to the likelihood that a fingerprint F is observed from grid cell G. </a:t>
            </a:r>
          </a:p>
          <a:p>
            <a:pPr lvl="1"/>
            <a:r>
              <a:rPr lang="en-US" altLang="zh-CN" sz="1600" dirty="0" smtClean="0"/>
              <a:t>A larger emission score means that a cell is a more likely match for the observed fingerprint. </a:t>
            </a:r>
          </a:p>
          <a:p>
            <a:r>
              <a:rPr lang="en-US" altLang="zh-CN" sz="2000" dirty="0" smtClean="0"/>
              <a:t>Our emission score uses the following heuristic. </a:t>
            </a:r>
          </a:p>
          <a:p>
            <a:pPr lvl="1"/>
            <a:r>
              <a:rPr lang="en-US" altLang="zh-CN" sz="1800" dirty="0" smtClean="0"/>
              <a:t>We find Fc, the closest fingerprint to F seen in training data for G. </a:t>
            </a:r>
          </a:p>
          <a:p>
            <a:pPr lvl="2"/>
            <a:r>
              <a:rPr lang="en-US" altLang="zh-CN" sz="1600" dirty="0" smtClean="0"/>
              <a:t>“Closest” is defined to be the value of Fc that maximizes a pairwise emission score EP(</a:t>
            </a:r>
            <a:r>
              <a:rPr lang="en-US" altLang="zh-CN" sz="1600" dirty="0" err="1" smtClean="0"/>
              <a:t>F,Fc</a:t>
            </a:r>
            <a:r>
              <a:rPr lang="en-US" altLang="zh-CN" sz="1600" dirty="0" smtClean="0"/>
              <a:t>). </a:t>
            </a:r>
          </a:p>
          <a:p>
            <a:pPr lvl="2"/>
            <a:r>
              <a:rPr lang="en-US" altLang="zh-CN" sz="1400" dirty="0" smtClean="0"/>
              <a:t>Our pairwise  captures both </a:t>
            </a:r>
            <a:r>
              <a:rPr lang="en-US" altLang="zh-CN" sz="1400" dirty="0" smtClean="0">
                <a:solidFill>
                  <a:srgbClr val="C00000"/>
                </a:solidFill>
              </a:rPr>
              <a:t>the number of </a:t>
            </a:r>
            <a:r>
              <a:rPr lang="en-US" altLang="zh-CN" sz="1400" b="1" dirty="0" smtClean="0">
                <a:solidFill>
                  <a:srgbClr val="C00000"/>
                </a:solidFill>
              </a:rPr>
              <a:t>matching cell IDs</a:t>
            </a:r>
            <a:r>
              <a:rPr lang="en-US" altLang="zh-CN" sz="1400" dirty="0" smtClean="0">
                <a:solidFill>
                  <a:srgbClr val="C00000"/>
                </a:solidFill>
              </a:rPr>
              <a:t>, M, between two fingerprints</a:t>
            </a:r>
            <a:r>
              <a:rPr lang="en-US" altLang="zh-CN" sz="1400" dirty="0" smtClean="0"/>
              <a:t>, and the </a:t>
            </a:r>
            <a:r>
              <a:rPr lang="en-US" altLang="zh-CN" sz="1400" b="1" dirty="0" smtClean="0">
                <a:solidFill>
                  <a:srgbClr val="C00000"/>
                </a:solidFill>
              </a:rPr>
              <a:t>Euclidean distance </a:t>
            </a:r>
            <a:r>
              <a:rPr lang="en-US" altLang="zh-CN" sz="1400" b="1" dirty="0" err="1" smtClean="0">
                <a:solidFill>
                  <a:srgbClr val="C00000"/>
                </a:solidFill>
              </a:rPr>
              <a:t>dR</a:t>
            </a:r>
            <a:r>
              <a:rPr lang="en-US" altLang="zh-CN" sz="1400" b="1" dirty="0" smtClean="0">
                <a:solidFill>
                  <a:srgbClr val="C00000"/>
                </a:solidFill>
              </a:rPr>
              <a:t> </a:t>
            </a:r>
            <a:r>
              <a:rPr lang="en-US" altLang="zh-CN" sz="1400" dirty="0" smtClean="0"/>
              <a:t>in between the signal strength vectors of the matching towers.</a:t>
            </a:r>
            <a:endParaRPr lang="en-US" altLang="zh-CN" sz="1800" dirty="0" smtClean="0"/>
          </a:p>
        </p:txBody>
      </p:sp>
      <p:sp>
        <p:nvSpPr>
          <p:cNvPr id="4" name="矩形 3"/>
          <p:cNvSpPr/>
          <p:nvPr/>
        </p:nvSpPr>
        <p:spPr>
          <a:xfrm>
            <a:off x="9825647" y="6488668"/>
            <a:ext cx="2366353" cy="369332"/>
          </a:xfrm>
          <a:prstGeom prst="rect">
            <a:avLst/>
          </a:prstGeom>
          <a:solidFill>
            <a:srgbClr val="FFFF00"/>
          </a:solidFill>
        </p:spPr>
        <p:txBody>
          <a:bodyPr wrap="none">
            <a:spAutoFit/>
          </a:bodyPr>
          <a:lstStyle/>
          <a:p>
            <a:r>
              <a:rPr lang="en-US" altLang="zh-CN" dirty="0" smtClean="0"/>
              <a:t>II. SYSTEM OVERVIEW</a:t>
            </a:r>
            <a:endParaRPr lang="zh-CN" altLang="en-US" dirty="0"/>
          </a:p>
        </p:txBody>
      </p:sp>
      <p:sp>
        <p:nvSpPr>
          <p:cNvPr id="7" name="矩形 6"/>
          <p:cNvSpPr/>
          <p:nvPr/>
        </p:nvSpPr>
        <p:spPr>
          <a:xfrm>
            <a:off x="49028" y="4478829"/>
            <a:ext cx="4964821" cy="584775"/>
          </a:xfrm>
          <a:prstGeom prst="rect">
            <a:avLst/>
          </a:prstGeom>
          <a:ln>
            <a:solidFill>
              <a:srgbClr val="0070C0"/>
            </a:solidFill>
          </a:ln>
        </p:spPr>
        <p:txBody>
          <a:bodyPr wrap="none">
            <a:spAutoFit/>
          </a:bodyPr>
          <a:lstStyle/>
          <a:p>
            <a:r>
              <a:rPr lang="en-US" altLang="zh-CN" sz="1600" dirty="0" err="1" smtClean="0"/>
              <a:t>λmatch</a:t>
            </a:r>
            <a:r>
              <a:rPr lang="en-US" altLang="zh-CN" sz="1600" dirty="0" smtClean="0"/>
              <a:t> is a weighting parameter</a:t>
            </a:r>
          </a:p>
          <a:p>
            <a:r>
              <a:rPr lang="en-US" altLang="zh-CN" sz="1600" dirty="0" err="1" smtClean="0"/>
              <a:t>d^max_R</a:t>
            </a:r>
            <a:r>
              <a:rPr lang="en-US" altLang="zh-CN" sz="1600" dirty="0" smtClean="0"/>
              <a:t> = 32 is the maximum possible RSSI distance.</a:t>
            </a:r>
            <a:endParaRPr lang="zh-CN" altLang="en-US" sz="1600" dirty="0"/>
          </a:p>
        </p:txBody>
      </p:sp>
      <p:sp>
        <p:nvSpPr>
          <p:cNvPr id="9" name="矩形 8"/>
          <p:cNvSpPr/>
          <p:nvPr/>
        </p:nvSpPr>
        <p:spPr>
          <a:xfrm>
            <a:off x="5168854" y="3938488"/>
            <a:ext cx="6572041" cy="646331"/>
          </a:xfrm>
          <a:prstGeom prst="rect">
            <a:avLst/>
          </a:prstGeom>
          <a:ln>
            <a:solidFill>
              <a:srgbClr val="C00000"/>
            </a:solidFill>
          </a:ln>
        </p:spPr>
        <p:txBody>
          <a:bodyPr wrap="square">
            <a:spAutoFit/>
          </a:bodyPr>
          <a:lstStyle/>
          <a:p>
            <a:r>
              <a:rPr lang="en-US" altLang="zh-CN" dirty="0" smtClean="0"/>
              <a:t>A higher number of matching towers, and a lower value of </a:t>
            </a:r>
            <a:r>
              <a:rPr lang="en-US" altLang="zh-CN" dirty="0" err="1" smtClean="0"/>
              <a:t>dR</a:t>
            </a:r>
            <a:r>
              <a:rPr lang="en-US" altLang="zh-CN" dirty="0" smtClean="0"/>
              <a:t>, both correspond to a higher emission score</a:t>
            </a:r>
            <a:endParaRPr lang="zh-CN" altLang="en-US" dirty="0"/>
          </a:p>
        </p:txBody>
      </p:sp>
      <p:sp>
        <p:nvSpPr>
          <p:cNvPr id="10" name="矩形 9"/>
          <p:cNvSpPr/>
          <p:nvPr/>
        </p:nvSpPr>
        <p:spPr>
          <a:xfrm>
            <a:off x="5168854" y="4746621"/>
            <a:ext cx="6572041" cy="923330"/>
          </a:xfrm>
          <a:prstGeom prst="rect">
            <a:avLst/>
          </a:prstGeom>
          <a:ln>
            <a:solidFill>
              <a:srgbClr val="C00000"/>
            </a:solidFill>
          </a:ln>
        </p:spPr>
        <p:txBody>
          <a:bodyPr wrap="square">
            <a:spAutoFit/>
          </a:bodyPr>
          <a:lstStyle/>
          <a:p>
            <a:r>
              <a:rPr lang="en-US" altLang="zh-CN" dirty="0" smtClean="0"/>
              <a:t>consider the fingerprints </a:t>
            </a:r>
          </a:p>
          <a:p>
            <a:r>
              <a:rPr lang="en-US" altLang="zh-CN" dirty="0" smtClean="0"/>
              <a:t>{(ID=1, RSSI=3), (ID=2, RSSI=5)} and </a:t>
            </a:r>
          </a:p>
          <a:p>
            <a:r>
              <a:rPr lang="en-US" altLang="zh-CN" dirty="0" smtClean="0"/>
              <a:t>{(ID=1, RSSI=6), (ID=2, RSSI=4), (ID=3, RSSI=10)}.</a:t>
            </a:r>
            <a:endParaRPr lang="zh-CN" altLang="en-US" dirty="0"/>
          </a:p>
        </p:txBody>
      </p:sp>
      <p:pic>
        <p:nvPicPr>
          <p:cNvPr id="11" name="图片 10"/>
          <p:cNvPicPr>
            <a:picLocks noChangeAspect="1"/>
          </p:cNvPicPr>
          <p:nvPr/>
        </p:nvPicPr>
        <p:blipFill>
          <a:blip r:embed="rId2"/>
          <a:stretch>
            <a:fillRect/>
          </a:stretch>
        </p:blipFill>
        <p:spPr>
          <a:xfrm>
            <a:off x="9089295" y="4811017"/>
            <a:ext cx="2552700" cy="409575"/>
          </a:xfrm>
          <a:prstGeom prst="rect">
            <a:avLst/>
          </a:prstGeom>
        </p:spPr>
      </p:pic>
      <p:sp>
        <p:nvSpPr>
          <p:cNvPr id="12" name="矩形 11"/>
          <p:cNvSpPr/>
          <p:nvPr/>
        </p:nvSpPr>
        <p:spPr>
          <a:xfrm>
            <a:off x="49028" y="5831753"/>
            <a:ext cx="11867630" cy="584775"/>
          </a:xfrm>
          <a:prstGeom prst="rect">
            <a:avLst/>
          </a:prstGeom>
          <a:ln>
            <a:solidFill>
              <a:srgbClr val="7030A0"/>
            </a:solidFill>
          </a:ln>
        </p:spPr>
        <p:txBody>
          <a:bodyPr wrap="square">
            <a:spAutoFit/>
          </a:bodyPr>
          <a:lstStyle/>
          <a:p>
            <a:r>
              <a:rPr lang="en-US" altLang="zh-CN" sz="1600" dirty="0" smtClean="0"/>
              <a:t>The weighting parameter affects how much weight is given to tower matches versus signal-strength matches: we chose </a:t>
            </a:r>
            <a:r>
              <a:rPr lang="en-US" altLang="zh-CN" sz="1600" dirty="0" err="1" smtClean="0"/>
              <a:t>λmatch</a:t>
            </a:r>
            <a:r>
              <a:rPr lang="en-US" altLang="zh-CN" sz="1600" dirty="0" smtClean="0"/>
              <a:t> = 3. </a:t>
            </a:r>
          </a:p>
          <a:p>
            <a:r>
              <a:rPr lang="en-US" altLang="zh-CN" sz="1600" dirty="0" smtClean="0"/>
              <a:t>We normalize all our emission scores to the range (0,1) to ensure that they are in the same range as transition scores</a:t>
            </a:r>
            <a:endParaRPr lang="zh-CN" altLang="en-US" sz="1600" dirty="0"/>
          </a:p>
        </p:txBody>
      </p:sp>
      <p:pic>
        <p:nvPicPr>
          <p:cNvPr id="13" name="图片 12"/>
          <p:cNvPicPr>
            <a:picLocks noChangeAspect="1"/>
          </p:cNvPicPr>
          <p:nvPr/>
        </p:nvPicPr>
        <p:blipFill>
          <a:blip r:embed="rId3"/>
          <a:stretch>
            <a:fillRect/>
          </a:stretch>
        </p:blipFill>
        <p:spPr>
          <a:xfrm>
            <a:off x="49028" y="3886674"/>
            <a:ext cx="4545732" cy="507903"/>
          </a:xfrm>
          <a:prstGeom prst="rect">
            <a:avLst/>
          </a:prstGeom>
          <a:ln>
            <a:solidFill>
              <a:srgbClr val="0070C0"/>
            </a:solidFill>
          </a:ln>
        </p:spPr>
      </p:pic>
      <p:sp>
        <p:nvSpPr>
          <p:cNvPr id="16" name="任意多边形 15"/>
          <p:cNvSpPr/>
          <p:nvPr/>
        </p:nvSpPr>
        <p:spPr>
          <a:xfrm>
            <a:off x="1635657" y="3560064"/>
            <a:ext cx="4955184" cy="475488"/>
          </a:xfrm>
          <a:custGeom>
            <a:avLst/>
            <a:gdLst>
              <a:gd name="connsiteX0" fmla="*/ 4606647 w 4955184"/>
              <a:gd name="connsiteY0" fmla="*/ 0 h 475488"/>
              <a:gd name="connsiteX1" fmla="*/ 4740759 w 4955184"/>
              <a:gd name="connsiteY1" fmla="*/ 121920 h 475488"/>
              <a:gd name="connsiteX2" fmla="*/ 2095095 w 4955184"/>
              <a:gd name="connsiteY2" fmla="*/ 182880 h 475488"/>
              <a:gd name="connsiteX3" fmla="*/ 315063 w 4955184"/>
              <a:gd name="connsiteY3" fmla="*/ 195072 h 475488"/>
              <a:gd name="connsiteX4" fmla="*/ 10263 w 4955184"/>
              <a:gd name="connsiteY4" fmla="*/ 475488 h 475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5184" h="475488">
                <a:moveTo>
                  <a:pt x="4606647" y="0"/>
                </a:moveTo>
                <a:cubicBezTo>
                  <a:pt x="4882999" y="45720"/>
                  <a:pt x="5159351" y="91440"/>
                  <a:pt x="4740759" y="121920"/>
                </a:cubicBezTo>
                <a:cubicBezTo>
                  <a:pt x="4322167" y="152400"/>
                  <a:pt x="2095095" y="182880"/>
                  <a:pt x="2095095" y="182880"/>
                </a:cubicBezTo>
                <a:cubicBezTo>
                  <a:pt x="1357479" y="195072"/>
                  <a:pt x="662535" y="146304"/>
                  <a:pt x="315063" y="195072"/>
                </a:cubicBezTo>
                <a:cubicBezTo>
                  <a:pt x="-32409" y="243840"/>
                  <a:pt x="-11073" y="359664"/>
                  <a:pt x="10263" y="475488"/>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3701845" y="3480619"/>
            <a:ext cx="5934086" cy="560439"/>
          </a:xfrm>
          <a:custGeom>
            <a:avLst/>
            <a:gdLst>
              <a:gd name="connsiteX0" fmla="*/ 5766620 w 5934086"/>
              <a:gd name="connsiteY0" fmla="*/ 0 h 560439"/>
              <a:gd name="connsiteX1" fmla="*/ 5825613 w 5934086"/>
              <a:gd name="connsiteY1" fmla="*/ 250723 h 560439"/>
              <a:gd name="connsiteX2" fmla="*/ 4513007 w 5934086"/>
              <a:gd name="connsiteY2" fmla="*/ 309716 h 560439"/>
              <a:gd name="connsiteX3" fmla="*/ 1430594 w 5934086"/>
              <a:gd name="connsiteY3" fmla="*/ 368710 h 560439"/>
              <a:gd name="connsiteX4" fmla="*/ 560439 w 5934086"/>
              <a:gd name="connsiteY4" fmla="*/ 353962 h 560439"/>
              <a:gd name="connsiteX5" fmla="*/ 0 w 5934086"/>
              <a:gd name="connsiteY5" fmla="*/ 560439 h 56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4086" h="560439">
                <a:moveTo>
                  <a:pt x="5766620" y="0"/>
                </a:moveTo>
                <a:cubicBezTo>
                  <a:pt x="5900584" y="99552"/>
                  <a:pt x="6034548" y="199104"/>
                  <a:pt x="5825613" y="250723"/>
                </a:cubicBezTo>
                <a:cubicBezTo>
                  <a:pt x="5616678" y="302342"/>
                  <a:pt x="4513007" y="309716"/>
                  <a:pt x="4513007" y="309716"/>
                </a:cubicBezTo>
                <a:lnTo>
                  <a:pt x="1430594" y="368710"/>
                </a:lnTo>
                <a:cubicBezTo>
                  <a:pt x="771833" y="376084"/>
                  <a:pt x="798871" y="322007"/>
                  <a:pt x="560439" y="353962"/>
                </a:cubicBezTo>
                <a:cubicBezTo>
                  <a:pt x="322007" y="385917"/>
                  <a:pt x="161003" y="473178"/>
                  <a:pt x="0" y="560439"/>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9466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Mathematical Model of HMM in C-Track</a:t>
            </a:r>
            <a:endParaRPr lang="zh-CN" altLang="en-US" dirty="0"/>
          </a:p>
        </p:txBody>
      </p:sp>
      <p:sp>
        <p:nvSpPr>
          <p:cNvPr id="3" name="内容占位符 2"/>
          <p:cNvSpPr>
            <a:spLocks noGrp="1"/>
          </p:cNvSpPr>
          <p:nvPr>
            <p:ph idx="1"/>
          </p:nvPr>
        </p:nvSpPr>
        <p:spPr/>
        <p:txBody>
          <a:bodyPr/>
          <a:lstStyle/>
          <a:p>
            <a:r>
              <a:rPr lang="en-US" altLang="zh-CN" dirty="0" smtClean="0">
                <a:solidFill>
                  <a:srgbClr val="C00000"/>
                </a:solidFill>
              </a:rPr>
              <a:t>Transition probability</a:t>
            </a:r>
          </a:p>
          <a:p>
            <a:endParaRPr lang="en-US" altLang="zh-CN" dirty="0" smtClean="0"/>
          </a:p>
          <a:p>
            <a:r>
              <a:rPr lang="en-US" altLang="zh-CN" dirty="0" smtClean="0"/>
              <a:t>d(G1,G2) is the </a:t>
            </a:r>
            <a:r>
              <a:rPr lang="en-US" altLang="zh-CN" b="1" dirty="0" smtClean="0">
                <a:solidFill>
                  <a:srgbClr val="0070C0"/>
                </a:solidFill>
              </a:rPr>
              <a:t>Manhattan distance </a:t>
            </a:r>
            <a:r>
              <a:rPr lang="en-US" altLang="zh-CN" dirty="0" smtClean="0"/>
              <a:t>between grid cells G1 and G2 represented as ordered pairs (x1,y1) and (x2,y2). </a:t>
            </a:r>
          </a:p>
          <a:p>
            <a:r>
              <a:rPr lang="en-US" altLang="zh-CN" dirty="0" smtClean="0"/>
              <a:t>The transition score is based on the intuition that, between successive time instants, the user either stayed in the same cell or moved to an adjacent cell. </a:t>
            </a:r>
          </a:p>
          <a:p>
            <a:r>
              <a:rPr lang="en-US" altLang="zh-CN" dirty="0" smtClean="0"/>
              <a:t>It is unlikely that jumps between non-adjacent cells occur, but we permit them with a small probability to handle gaps in input data</a:t>
            </a:r>
          </a:p>
        </p:txBody>
      </p:sp>
      <p:sp>
        <p:nvSpPr>
          <p:cNvPr id="4" name="矩形 3"/>
          <p:cNvSpPr/>
          <p:nvPr/>
        </p:nvSpPr>
        <p:spPr>
          <a:xfrm>
            <a:off x="9825647" y="6488668"/>
            <a:ext cx="2366353" cy="369332"/>
          </a:xfrm>
          <a:prstGeom prst="rect">
            <a:avLst/>
          </a:prstGeom>
          <a:solidFill>
            <a:srgbClr val="FFFF00"/>
          </a:solidFill>
        </p:spPr>
        <p:txBody>
          <a:bodyPr wrap="none">
            <a:spAutoFit/>
          </a:bodyPr>
          <a:lstStyle/>
          <a:p>
            <a:r>
              <a:rPr lang="en-US" altLang="zh-CN" dirty="0" smtClean="0"/>
              <a:t>II. SYSTEM OVERVIEW</a:t>
            </a:r>
            <a:endParaRPr lang="zh-CN" altLang="en-US" dirty="0"/>
          </a:p>
        </p:txBody>
      </p:sp>
      <p:pic>
        <p:nvPicPr>
          <p:cNvPr id="5" name="图片 4"/>
          <p:cNvPicPr>
            <a:picLocks noChangeAspect="1"/>
          </p:cNvPicPr>
          <p:nvPr/>
        </p:nvPicPr>
        <p:blipFill>
          <a:blip r:embed="rId2"/>
          <a:stretch>
            <a:fillRect/>
          </a:stretch>
        </p:blipFill>
        <p:spPr>
          <a:xfrm>
            <a:off x="4617148" y="1690688"/>
            <a:ext cx="3771920" cy="797687"/>
          </a:xfrm>
          <a:prstGeom prst="rect">
            <a:avLst/>
          </a:prstGeom>
        </p:spPr>
      </p:pic>
    </p:spTree>
    <p:extLst>
      <p:ext uri="{BB962C8B-B14F-4D97-AF65-F5344CB8AC3E}">
        <p14:creationId xmlns:p14="http://schemas.microsoft.com/office/powerpoint/2010/main" val="2789975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97306"/>
            <a:ext cx="10515600" cy="1325563"/>
          </a:xfrm>
        </p:spPr>
        <p:txBody>
          <a:bodyPr/>
          <a:lstStyle/>
          <a:p>
            <a:r>
              <a:rPr lang="en-US" altLang="zh-CN" dirty="0" smtClean="0"/>
              <a:t>III. DATA COLLECTION </a:t>
            </a:r>
            <a:endParaRPr lang="zh-CN" altLang="en-US" dirty="0"/>
          </a:p>
        </p:txBody>
      </p:sp>
      <p:sp>
        <p:nvSpPr>
          <p:cNvPr id="3" name="内容占位符 2"/>
          <p:cNvSpPr>
            <a:spLocks noGrp="1"/>
          </p:cNvSpPr>
          <p:nvPr>
            <p:ph idx="1"/>
          </p:nvPr>
        </p:nvSpPr>
        <p:spPr/>
        <p:txBody>
          <a:bodyPr/>
          <a:lstStyle/>
          <a:p>
            <a:r>
              <a:rPr lang="en-US" altLang="zh-CN" dirty="0" smtClean="0"/>
              <a:t>We collected data over four different roads</a:t>
            </a:r>
            <a:endParaRPr lang="zh-CN" altLang="en-US" dirty="0"/>
          </a:p>
        </p:txBody>
      </p:sp>
      <p:sp>
        <p:nvSpPr>
          <p:cNvPr id="4" name="矩形 3"/>
          <p:cNvSpPr/>
          <p:nvPr/>
        </p:nvSpPr>
        <p:spPr>
          <a:xfrm>
            <a:off x="9695339" y="6488668"/>
            <a:ext cx="2481770" cy="369332"/>
          </a:xfrm>
          <a:prstGeom prst="rect">
            <a:avLst/>
          </a:prstGeom>
          <a:solidFill>
            <a:srgbClr val="FFFF00"/>
          </a:solidFill>
        </p:spPr>
        <p:txBody>
          <a:bodyPr wrap="none">
            <a:spAutoFit/>
          </a:bodyPr>
          <a:lstStyle/>
          <a:p>
            <a:r>
              <a:rPr lang="en-US" altLang="zh-CN" dirty="0" smtClean="0"/>
              <a:t>III. DATA COLLECTION </a:t>
            </a:r>
            <a:endParaRPr lang="zh-CN" altLang="en-US" dirty="0"/>
          </a:p>
        </p:txBody>
      </p:sp>
      <p:pic>
        <p:nvPicPr>
          <p:cNvPr id="5" name="图片 4"/>
          <p:cNvPicPr>
            <a:picLocks noChangeAspect="1"/>
          </p:cNvPicPr>
          <p:nvPr/>
        </p:nvPicPr>
        <p:blipFill>
          <a:blip r:embed="rId3"/>
          <a:stretch>
            <a:fillRect/>
          </a:stretch>
        </p:blipFill>
        <p:spPr>
          <a:xfrm>
            <a:off x="1" y="2231136"/>
            <a:ext cx="2975616" cy="3409379"/>
          </a:xfrm>
          <a:prstGeom prst="rect">
            <a:avLst/>
          </a:prstGeom>
        </p:spPr>
      </p:pic>
      <p:pic>
        <p:nvPicPr>
          <p:cNvPr id="6" name="图片 5"/>
          <p:cNvPicPr>
            <a:picLocks noChangeAspect="1"/>
          </p:cNvPicPr>
          <p:nvPr/>
        </p:nvPicPr>
        <p:blipFill>
          <a:blip r:embed="rId4"/>
          <a:stretch>
            <a:fillRect/>
          </a:stretch>
        </p:blipFill>
        <p:spPr>
          <a:xfrm>
            <a:off x="3041339" y="2306383"/>
            <a:ext cx="2976582" cy="3409379"/>
          </a:xfrm>
          <a:prstGeom prst="rect">
            <a:avLst/>
          </a:prstGeom>
        </p:spPr>
      </p:pic>
      <p:pic>
        <p:nvPicPr>
          <p:cNvPr id="7" name="图片 6"/>
          <p:cNvPicPr>
            <a:picLocks noChangeAspect="1"/>
          </p:cNvPicPr>
          <p:nvPr/>
        </p:nvPicPr>
        <p:blipFill>
          <a:blip r:embed="rId5"/>
          <a:stretch>
            <a:fillRect/>
          </a:stretch>
        </p:blipFill>
        <p:spPr>
          <a:xfrm>
            <a:off x="6095835" y="2275713"/>
            <a:ext cx="2978382" cy="3437954"/>
          </a:xfrm>
          <a:prstGeom prst="rect">
            <a:avLst/>
          </a:prstGeom>
        </p:spPr>
      </p:pic>
      <p:pic>
        <p:nvPicPr>
          <p:cNvPr id="8" name="图片 7"/>
          <p:cNvPicPr>
            <a:picLocks noChangeAspect="1"/>
          </p:cNvPicPr>
          <p:nvPr/>
        </p:nvPicPr>
        <p:blipFill>
          <a:blip r:embed="rId6"/>
          <a:stretch>
            <a:fillRect/>
          </a:stretch>
        </p:blipFill>
        <p:spPr>
          <a:xfrm>
            <a:off x="9159561" y="2318575"/>
            <a:ext cx="2964109" cy="3395092"/>
          </a:xfrm>
          <a:prstGeom prst="rect">
            <a:avLst/>
          </a:prstGeom>
        </p:spPr>
      </p:pic>
      <p:sp>
        <p:nvSpPr>
          <p:cNvPr id="9" name="矩形 8"/>
          <p:cNvSpPr/>
          <p:nvPr/>
        </p:nvSpPr>
        <p:spPr>
          <a:xfrm>
            <a:off x="7265" y="5640515"/>
            <a:ext cx="2821279" cy="830997"/>
          </a:xfrm>
          <a:prstGeom prst="rect">
            <a:avLst/>
          </a:prstGeom>
        </p:spPr>
        <p:txBody>
          <a:bodyPr wrap="square">
            <a:spAutoFit/>
          </a:bodyPr>
          <a:lstStyle/>
          <a:p>
            <a:r>
              <a:rPr lang="en-US" altLang="zh-CN" sz="1600" dirty="0" smtClean="0"/>
              <a:t>(a) Urban road with a length of 12 km between </a:t>
            </a:r>
            <a:r>
              <a:rPr lang="en-US" altLang="zh-CN" sz="1600" dirty="0" err="1" smtClean="0"/>
              <a:t>Sariyer</a:t>
            </a:r>
            <a:r>
              <a:rPr lang="en-US" altLang="zh-CN" sz="1600" dirty="0" smtClean="0"/>
              <a:t> and 4. </a:t>
            </a:r>
            <a:r>
              <a:rPr lang="en-US" altLang="zh-CN" sz="1600" dirty="0" err="1" smtClean="0"/>
              <a:t>Levent</a:t>
            </a:r>
            <a:r>
              <a:rPr lang="en-US" altLang="zh-CN" sz="1600" dirty="0" smtClean="0"/>
              <a:t>, Istanbul, Turkey</a:t>
            </a:r>
            <a:endParaRPr lang="zh-CN" altLang="en-US" sz="1600" dirty="0"/>
          </a:p>
        </p:txBody>
      </p:sp>
      <p:sp>
        <p:nvSpPr>
          <p:cNvPr id="10" name="矩形 9"/>
          <p:cNvSpPr/>
          <p:nvPr/>
        </p:nvSpPr>
        <p:spPr>
          <a:xfrm>
            <a:off x="3020889" y="5713667"/>
            <a:ext cx="2989602" cy="830997"/>
          </a:xfrm>
          <a:prstGeom prst="rect">
            <a:avLst/>
          </a:prstGeom>
        </p:spPr>
        <p:txBody>
          <a:bodyPr wrap="square">
            <a:spAutoFit/>
          </a:bodyPr>
          <a:lstStyle/>
          <a:p>
            <a:r>
              <a:rPr lang="en-US" altLang="zh-CN" sz="1600" dirty="0" smtClean="0"/>
              <a:t>(b) Suburban road with a length of 4 km between </a:t>
            </a:r>
            <a:r>
              <a:rPr lang="en-US" altLang="zh-CN" sz="1600" dirty="0" err="1" smtClean="0"/>
              <a:t>Koç</a:t>
            </a:r>
            <a:r>
              <a:rPr lang="en-US" altLang="zh-CN" sz="1600" dirty="0" smtClean="0"/>
              <a:t> University and </a:t>
            </a:r>
            <a:r>
              <a:rPr lang="en-US" altLang="zh-CN" sz="1600" dirty="0" err="1" smtClean="0"/>
              <a:t>Sariyer</a:t>
            </a:r>
            <a:r>
              <a:rPr lang="en-US" altLang="zh-CN" sz="1600" dirty="0" smtClean="0"/>
              <a:t>, Istanbul, Turkey</a:t>
            </a:r>
            <a:endParaRPr lang="zh-CN" altLang="en-US" sz="1600" dirty="0"/>
          </a:p>
        </p:txBody>
      </p:sp>
      <p:sp>
        <p:nvSpPr>
          <p:cNvPr id="11" name="矩形 10"/>
          <p:cNvSpPr/>
          <p:nvPr/>
        </p:nvSpPr>
        <p:spPr>
          <a:xfrm>
            <a:off x="6071451" y="5673435"/>
            <a:ext cx="3088110" cy="1077218"/>
          </a:xfrm>
          <a:prstGeom prst="rect">
            <a:avLst/>
          </a:prstGeom>
        </p:spPr>
        <p:txBody>
          <a:bodyPr wrap="square">
            <a:spAutoFit/>
          </a:bodyPr>
          <a:lstStyle/>
          <a:p>
            <a:r>
              <a:rPr lang="en-US" altLang="zh-CN" sz="1600" dirty="0" smtClean="0"/>
              <a:t>(c) Suburban road with a length of 8.2 km between the University of California, Berkeley, CA, USA and </a:t>
            </a:r>
            <a:r>
              <a:rPr lang="en-US" altLang="zh-CN" sz="1600" dirty="0" err="1" smtClean="0"/>
              <a:t>Temescal</a:t>
            </a:r>
            <a:r>
              <a:rPr lang="en-US" altLang="zh-CN" sz="1600" dirty="0" smtClean="0"/>
              <a:t>, Oakland, CA, USA</a:t>
            </a:r>
            <a:endParaRPr lang="zh-CN" altLang="en-US" sz="1600" dirty="0"/>
          </a:p>
        </p:txBody>
      </p:sp>
      <p:sp>
        <p:nvSpPr>
          <p:cNvPr id="12" name="矩形 11"/>
          <p:cNvSpPr/>
          <p:nvPr/>
        </p:nvSpPr>
        <p:spPr>
          <a:xfrm>
            <a:off x="9098601" y="5783159"/>
            <a:ext cx="3049453" cy="923330"/>
          </a:xfrm>
          <a:prstGeom prst="rect">
            <a:avLst/>
          </a:prstGeom>
          <a:solidFill>
            <a:schemeClr val="bg1"/>
          </a:solidFill>
        </p:spPr>
        <p:txBody>
          <a:bodyPr wrap="square">
            <a:spAutoFit/>
          </a:bodyPr>
          <a:lstStyle/>
          <a:p>
            <a:r>
              <a:rPr lang="en-US" altLang="zh-CN" dirty="0" smtClean="0"/>
              <a:t>(d) Suburban road with a length of 2.9 km in New Delhi, India.</a:t>
            </a:r>
            <a:endParaRPr lang="zh-CN" altLang="en-US" dirty="0"/>
          </a:p>
        </p:txBody>
      </p:sp>
      <p:sp>
        <p:nvSpPr>
          <p:cNvPr id="13" name="矩形 12"/>
          <p:cNvSpPr/>
          <p:nvPr/>
        </p:nvSpPr>
        <p:spPr>
          <a:xfrm>
            <a:off x="5447372" y="70576"/>
            <a:ext cx="6744628" cy="646331"/>
          </a:xfrm>
          <a:prstGeom prst="rect">
            <a:avLst/>
          </a:prstGeom>
        </p:spPr>
        <p:txBody>
          <a:bodyPr wrap="square">
            <a:spAutoFit/>
          </a:bodyPr>
          <a:lstStyle/>
          <a:p>
            <a:r>
              <a:rPr lang="en-US" altLang="zh-CN" dirty="0" smtClean="0"/>
              <a:t>A standard Nokia handset operating in the 900-MHz band and connected to a laptop that runs network monitoring software</a:t>
            </a:r>
            <a:endParaRPr lang="zh-CN" altLang="en-US" dirty="0"/>
          </a:p>
        </p:txBody>
      </p:sp>
      <p:sp>
        <p:nvSpPr>
          <p:cNvPr id="14" name="矩形 13"/>
          <p:cNvSpPr/>
          <p:nvPr/>
        </p:nvSpPr>
        <p:spPr>
          <a:xfrm>
            <a:off x="5449824" y="743067"/>
            <a:ext cx="6727285" cy="830997"/>
          </a:xfrm>
          <a:prstGeom prst="rect">
            <a:avLst/>
          </a:prstGeom>
        </p:spPr>
        <p:txBody>
          <a:bodyPr wrap="square">
            <a:spAutoFit/>
          </a:bodyPr>
          <a:lstStyle/>
          <a:p>
            <a:r>
              <a:rPr lang="en-US" altLang="zh-CN" sz="1600" dirty="0" smtClean="0"/>
              <a:t>A sample of the RSSI signature containing the </a:t>
            </a:r>
            <a:r>
              <a:rPr lang="en-US" altLang="zh-CN" sz="1600" b="1" dirty="0" smtClean="0">
                <a:solidFill>
                  <a:srgbClr val="C00000"/>
                </a:solidFill>
              </a:rPr>
              <a:t>power levels </a:t>
            </a:r>
            <a:r>
              <a:rPr lang="en-US" altLang="zh-CN" sz="1600" dirty="0" smtClean="0"/>
              <a:t>&amp; </a:t>
            </a:r>
            <a:r>
              <a:rPr lang="en-US" altLang="zh-CN" sz="1600" b="1" dirty="0" smtClean="0">
                <a:solidFill>
                  <a:srgbClr val="C00000"/>
                </a:solidFill>
              </a:rPr>
              <a:t>identifiers of the seven strongest base stations</a:t>
            </a:r>
            <a:r>
              <a:rPr lang="en-US" altLang="zh-CN" sz="1600" dirty="0" smtClean="0"/>
              <a:t> is reported once every 2 s along with the </a:t>
            </a:r>
            <a:r>
              <a:rPr lang="en-US" altLang="zh-CN" sz="1600" b="1" dirty="0" smtClean="0">
                <a:solidFill>
                  <a:srgbClr val="C00000"/>
                </a:solidFill>
              </a:rPr>
              <a:t>GPS latitude and longitude information</a:t>
            </a:r>
            <a:r>
              <a:rPr lang="en-US" altLang="zh-CN" sz="1600" dirty="0" smtClean="0"/>
              <a:t>, i.e., τ = 2 s</a:t>
            </a:r>
            <a:endParaRPr lang="zh-CN" altLang="en-US" sz="1600" dirty="0"/>
          </a:p>
        </p:txBody>
      </p:sp>
    </p:spTree>
    <p:extLst>
      <p:ext uri="{BB962C8B-B14F-4D97-AF65-F5344CB8AC3E}">
        <p14:creationId xmlns:p14="http://schemas.microsoft.com/office/powerpoint/2010/main" val="3224694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IV. ESTIMATION AND USAGE OF HIDDEN MARKOV MODEL STATISTICS</a:t>
            </a:r>
            <a:endParaRPr lang="zh-CN" altLang="en-US" dirty="0"/>
          </a:p>
        </p:txBody>
      </p:sp>
      <p:sp>
        <p:nvSpPr>
          <p:cNvPr id="3" name="内容占位符 2"/>
          <p:cNvSpPr>
            <a:spLocks noGrp="1"/>
          </p:cNvSpPr>
          <p:nvPr>
            <p:ph idx="1"/>
          </p:nvPr>
        </p:nvSpPr>
        <p:spPr/>
        <p:txBody>
          <a:bodyPr/>
          <a:lstStyle/>
          <a:p>
            <a:r>
              <a:rPr lang="en-US" altLang="zh-CN" dirty="0" smtClean="0"/>
              <a:t>A. Training Phase </a:t>
            </a:r>
            <a:endParaRPr lang="zh-CN" altLang="en-US" dirty="0"/>
          </a:p>
        </p:txBody>
      </p:sp>
      <p:sp>
        <p:nvSpPr>
          <p:cNvPr id="4" name="矩形 3"/>
          <p:cNvSpPr/>
          <p:nvPr/>
        </p:nvSpPr>
        <p:spPr>
          <a:xfrm>
            <a:off x="4913376" y="6488668"/>
            <a:ext cx="7315200" cy="369332"/>
          </a:xfrm>
          <a:prstGeom prst="rect">
            <a:avLst/>
          </a:prstGeom>
          <a:solidFill>
            <a:srgbClr val="FFFF00"/>
          </a:solidFill>
        </p:spPr>
        <p:txBody>
          <a:bodyPr wrap="square">
            <a:spAutoFit/>
          </a:bodyPr>
          <a:lstStyle/>
          <a:p>
            <a:r>
              <a:rPr lang="en-US" altLang="zh-CN" dirty="0" smtClean="0"/>
              <a:t>IV. ESTIMATION AND USAGE OF HIDDEN MARKOV MODEL STATISTICS</a:t>
            </a:r>
            <a:endParaRPr lang="zh-CN" altLang="en-US" dirty="0"/>
          </a:p>
        </p:txBody>
      </p:sp>
      <p:pic>
        <p:nvPicPr>
          <p:cNvPr id="5" name="图片 4"/>
          <p:cNvPicPr>
            <a:picLocks noChangeAspect="1"/>
          </p:cNvPicPr>
          <p:nvPr/>
        </p:nvPicPr>
        <p:blipFill>
          <a:blip r:embed="rId3"/>
          <a:stretch>
            <a:fillRect/>
          </a:stretch>
        </p:blipFill>
        <p:spPr>
          <a:xfrm>
            <a:off x="7209" y="2271740"/>
            <a:ext cx="5336698" cy="3541986"/>
          </a:xfrm>
          <a:prstGeom prst="rect">
            <a:avLst/>
          </a:prstGeom>
        </p:spPr>
      </p:pic>
      <p:sp>
        <p:nvSpPr>
          <p:cNvPr id="6" name="矩形 5"/>
          <p:cNvSpPr/>
          <p:nvPr/>
        </p:nvSpPr>
        <p:spPr>
          <a:xfrm>
            <a:off x="97536" y="5916298"/>
            <a:ext cx="6486144" cy="923330"/>
          </a:xfrm>
          <a:prstGeom prst="rect">
            <a:avLst/>
          </a:prstGeom>
        </p:spPr>
        <p:txBody>
          <a:bodyPr wrap="square">
            <a:spAutoFit/>
          </a:bodyPr>
          <a:lstStyle/>
          <a:p>
            <a:r>
              <a:rPr lang="en-US" altLang="zh-CN" dirty="0" smtClean="0"/>
              <a:t>Probability of the transition to the following road segments at low-, medium-, and high-traffic conditions for the </a:t>
            </a:r>
            <a:r>
              <a:rPr lang="en-US" altLang="zh-CN" b="1" dirty="0" smtClean="0">
                <a:solidFill>
                  <a:srgbClr val="C00000"/>
                </a:solidFill>
              </a:rPr>
              <a:t>urban road </a:t>
            </a:r>
            <a:r>
              <a:rPr lang="en-US" altLang="zh-CN" dirty="0" smtClean="0"/>
              <a:t>of different segment lengths.</a:t>
            </a:r>
            <a:endParaRPr lang="zh-CN" altLang="en-US" dirty="0"/>
          </a:p>
        </p:txBody>
      </p:sp>
      <p:sp>
        <p:nvSpPr>
          <p:cNvPr id="7" name="矩形 6"/>
          <p:cNvSpPr/>
          <p:nvPr/>
        </p:nvSpPr>
        <p:spPr>
          <a:xfrm>
            <a:off x="5620514" y="1927343"/>
            <a:ext cx="3793026" cy="369332"/>
          </a:xfrm>
          <a:prstGeom prst="rect">
            <a:avLst/>
          </a:prstGeom>
        </p:spPr>
        <p:txBody>
          <a:bodyPr wrap="none">
            <a:spAutoFit/>
          </a:bodyPr>
          <a:lstStyle/>
          <a:p>
            <a:r>
              <a:rPr lang="en-US" altLang="zh-CN" dirty="0" smtClean="0"/>
              <a:t>L denotes the length of the segment</a:t>
            </a:r>
            <a:endParaRPr lang="zh-CN" altLang="en-US" dirty="0"/>
          </a:p>
        </p:txBody>
      </p:sp>
      <p:sp>
        <p:nvSpPr>
          <p:cNvPr id="8" name="矩形 7"/>
          <p:cNvSpPr/>
          <p:nvPr/>
        </p:nvSpPr>
        <p:spPr>
          <a:xfrm>
            <a:off x="5608321" y="2292760"/>
            <a:ext cx="6486143" cy="1754326"/>
          </a:xfrm>
          <a:prstGeom prst="rect">
            <a:avLst/>
          </a:prstGeom>
        </p:spPr>
        <p:txBody>
          <a:bodyPr wrap="square">
            <a:spAutoFit/>
          </a:bodyPr>
          <a:lstStyle/>
          <a:p>
            <a:r>
              <a:rPr lang="en-US" altLang="zh-CN" dirty="0" smtClean="0"/>
              <a:t>The calculation of </a:t>
            </a:r>
            <a:r>
              <a:rPr lang="en-US" altLang="zh-CN" dirty="0" err="1" smtClean="0"/>
              <a:t>ak</a:t>
            </a:r>
            <a:r>
              <a:rPr lang="en-US" altLang="zh-CN" dirty="0" smtClean="0"/>
              <a:t> given the training database including the sequence of states recorded by GPS, i.e., </a:t>
            </a:r>
            <a:r>
              <a:rPr lang="en-US" altLang="zh-CN" dirty="0" err="1" smtClean="0"/>
              <a:t>Qr</a:t>
            </a:r>
            <a:r>
              <a:rPr lang="en-US" altLang="zh-CN" dirty="0" smtClean="0"/>
              <a:t> = (</a:t>
            </a:r>
            <a:r>
              <a:rPr lang="en-US" altLang="zh-CN" dirty="0" err="1" smtClean="0"/>
              <a:t>qr</a:t>
            </a:r>
            <a:r>
              <a:rPr lang="en-US" altLang="zh-CN" dirty="0" smtClean="0"/>
              <a:t> 1, </a:t>
            </a:r>
            <a:r>
              <a:rPr lang="en-US" altLang="zh-CN" dirty="0" err="1" smtClean="0"/>
              <a:t>qr</a:t>
            </a:r>
            <a:r>
              <a:rPr lang="en-US" altLang="zh-CN" dirty="0" smtClean="0"/>
              <a:t> 2,...,</a:t>
            </a:r>
            <a:r>
              <a:rPr lang="en-US" altLang="zh-CN" dirty="0" err="1" smtClean="0"/>
              <a:t>qr</a:t>
            </a:r>
            <a:r>
              <a:rPr lang="en-US" altLang="zh-CN" dirty="0" smtClean="0"/>
              <a:t> </a:t>
            </a:r>
            <a:r>
              <a:rPr lang="en-US" altLang="zh-CN" dirty="0" err="1" smtClean="0"/>
              <a:t>Tr</a:t>
            </a:r>
            <a:r>
              <a:rPr lang="en-US" altLang="zh-CN" dirty="0" smtClean="0"/>
              <a:t> ) for r ∈ [1, R], where </a:t>
            </a:r>
            <a:r>
              <a:rPr lang="en-US" altLang="zh-CN" dirty="0" err="1" smtClean="0"/>
              <a:t>qr</a:t>
            </a:r>
            <a:r>
              <a:rPr lang="en-US" altLang="zh-CN" dirty="0" smtClean="0"/>
              <a:t> </a:t>
            </a:r>
            <a:r>
              <a:rPr lang="en-US" altLang="zh-CN" dirty="0" err="1" smtClean="0"/>
              <a:t>i</a:t>
            </a:r>
            <a:r>
              <a:rPr lang="en-US" altLang="zh-CN" dirty="0" smtClean="0"/>
              <a:t> is the </a:t>
            </a:r>
            <a:r>
              <a:rPr lang="en-US" altLang="zh-CN" dirty="0" err="1" smtClean="0"/>
              <a:t>ith</a:t>
            </a:r>
            <a:r>
              <a:rPr lang="en-US" altLang="zh-CN" dirty="0" smtClean="0"/>
              <a:t> state in the </a:t>
            </a:r>
            <a:r>
              <a:rPr lang="en-US" altLang="zh-CN" dirty="0" err="1" smtClean="0"/>
              <a:t>rth</a:t>
            </a:r>
            <a:r>
              <a:rPr lang="en-US" altLang="zh-CN" dirty="0" smtClean="0"/>
              <a:t> run, </a:t>
            </a:r>
            <a:r>
              <a:rPr lang="en-US" altLang="zh-CN" b="1" dirty="0" smtClean="0">
                <a:solidFill>
                  <a:srgbClr val="C00000"/>
                </a:solidFill>
              </a:rPr>
              <a:t>R </a:t>
            </a:r>
            <a:r>
              <a:rPr lang="en-US" altLang="zh-CN" dirty="0" smtClean="0"/>
              <a:t>is the number of runs in the training data, and </a:t>
            </a:r>
            <a:r>
              <a:rPr lang="en-US" altLang="zh-CN" b="1" dirty="0" err="1">
                <a:solidFill>
                  <a:srgbClr val="C00000"/>
                </a:solidFill>
              </a:rPr>
              <a:t>Tr</a:t>
            </a:r>
            <a:r>
              <a:rPr lang="en-US" altLang="zh-CN" dirty="0" smtClean="0"/>
              <a:t> is the number of data points corresponding to the </a:t>
            </a:r>
            <a:r>
              <a:rPr lang="en-US" altLang="zh-CN" dirty="0" err="1" smtClean="0"/>
              <a:t>rth</a:t>
            </a:r>
            <a:r>
              <a:rPr lang="en-US" altLang="zh-CN" dirty="0" smtClean="0"/>
              <a:t> run in the training data, is given as</a:t>
            </a:r>
            <a:endParaRPr lang="zh-CN" altLang="en-US" dirty="0"/>
          </a:p>
        </p:txBody>
      </p:sp>
      <p:pic>
        <p:nvPicPr>
          <p:cNvPr id="9" name="图片 8"/>
          <p:cNvPicPr>
            <a:picLocks noChangeAspect="1"/>
          </p:cNvPicPr>
          <p:nvPr/>
        </p:nvPicPr>
        <p:blipFill>
          <a:blip r:embed="rId4"/>
          <a:stretch>
            <a:fillRect/>
          </a:stretch>
        </p:blipFill>
        <p:spPr>
          <a:xfrm>
            <a:off x="5708142" y="4042733"/>
            <a:ext cx="3143250" cy="942975"/>
          </a:xfrm>
          <a:prstGeom prst="rect">
            <a:avLst/>
          </a:prstGeom>
        </p:spPr>
      </p:pic>
      <p:sp>
        <p:nvSpPr>
          <p:cNvPr id="10" name="矩形 9"/>
          <p:cNvSpPr/>
          <p:nvPr/>
        </p:nvSpPr>
        <p:spPr>
          <a:xfrm>
            <a:off x="6465466" y="5127690"/>
            <a:ext cx="5726533" cy="646331"/>
          </a:xfrm>
          <a:prstGeom prst="rect">
            <a:avLst/>
          </a:prstGeom>
        </p:spPr>
        <p:txBody>
          <a:bodyPr wrap="square">
            <a:spAutoFit/>
          </a:bodyPr>
          <a:lstStyle/>
          <a:p>
            <a:r>
              <a:rPr lang="en-US" altLang="zh-CN" dirty="0" smtClean="0"/>
              <a:t>the </a:t>
            </a:r>
            <a:r>
              <a:rPr lang="en-US" altLang="zh-CN" dirty="0" err="1" smtClean="0"/>
              <a:t>Kronecker</a:t>
            </a:r>
            <a:r>
              <a:rPr lang="en-US" altLang="zh-CN" dirty="0" smtClean="0"/>
              <a:t> delta function that takes the value of 1 if </a:t>
            </a:r>
            <a:r>
              <a:rPr lang="en-US" altLang="zh-CN" dirty="0" err="1" smtClean="0"/>
              <a:t>qr</a:t>
            </a:r>
            <a:r>
              <a:rPr lang="en-US" altLang="zh-CN" dirty="0" smtClean="0"/>
              <a:t> j+1 − </a:t>
            </a:r>
            <a:r>
              <a:rPr lang="en-US" altLang="zh-CN" dirty="0" err="1" smtClean="0"/>
              <a:t>qr</a:t>
            </a:r>
            <a:r>
              <a:rPr lang="en-US" altLang="zh-CN" dirty="0" smtClean="0"/>
              <a:t> j = k and 0, otherwise.</a:t>
            </a:r>
            <a:endParaRPr lang="zh-CN" altLang="en-US" dirty="0"/>
          </a:p>
        </p:txBody>
      </p:sp>
      <p:pic>
        <p:nvPicPr>
          <p:cNvPr id="11" name="图片 10"/>
          <p:cNvPicPr>
            <a:picLocks noChangeAspect="1"/>
          </p:cNvPicPr>
          <p:nvPr/>
        </p:nvPicPr>
        <p:blipFill>
          <a:blip r:embed="rId5"/>
          <a:stretch>
            <a:fillRect/>
          </a:stretch>
        </p:blipFill>
        <p:spPr>
          <a:xfrm>
            <a:off x="5398666" y="5055029"/>
            <a:ext cx="1066800" cy="428625"/>
          </a:xfrm>
          <a:prstGeom prst="rect">
            <a:avLst/>
          </a:prstGeom>
        </p:spPr>
      </p:pic>
      <p:sp>
        <p:nvSpPr>
          <p:cNvPr id="12" name="矩形 11"/>
          <p:cNvSpPr/>
          <p:nvPr/>
        </p:nvSpPr>
        <p:spPr>
          <a:xfrm>
            <a:off x="8573702" y="3960564"/>
            <a:ext cx="3618298" cy="369332"/>
          </a:xfrm>
          <a:prstGeom prst="rect">
            <a:avLst/>
          </a:prstGeom>
        </p:spPr>
        <p:txBody>
          <a:bodyPr wrap="none">
            <a:spAutoFit/>
          </a:bodyPr>
          <a:lstStyle/>
          <a:p>
            <a:r>
              <a:rPr lang="en-US" altLang="zh-CN" dirty="0" smtClean="0"/>
              <a:t>the # of transitions of magnitude k</a:t>
            </a:r>
            <a:endParaRPr lang="zh-CN" altLang="en-US" dirty="0"/>
          </a:p>
        </p:txBody>
      </p:sp>
      <p:sp>
        <p:nvSpPr>
          <p:cNvPr id="13" name="矩形 12"/>
          <p:cNvSpPr/>
          <p:nvPr/>
        </p:nvSpPr>
        <p:spPr>
          <a:xfrm>
            <a:off x="8561750" y="4675211"/>
            <a:ext cx="2177199" cy="369332"/>
          </a:xfrm>
          <a:prstGeom prst="rect">
            <a:avLst/>
          </a:prstGeom>
        </p:spPr>
        <p:txBody>
          <a:bodyPr wrap="none">
            <a:spAutoFit/>
          </a:bodyPr>
          <a:lstStyle/>
          <a:p>
            <a:r>
              <a:rPr lang="en-US" altLang="zh-CN" dirty="0" smtClean="0"/>
              <a:t>total # of transitions</a:t>
            </a:r>
            <a:endParaRPr lang="zh-CN" altLang="en-US" dirty="0"/>
          </a:p>
        </p:txBody>
      </p:sp>
    </p:spTree>
    <p:extLst>
      <p:ext uri="{BB962C8B-B14F-4D97-AF65-F5344CB8AC3E}">
        <p14:creationId xmlns:p14="http://schemas.microsoft.com/office/powerpoint/2010/main" val="2658903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69151" y="1568768"/>
            <a:ext cx="6391275" cy="4343400"/>
          </a:xfrm>
          <a:prstGeom prst="rect">
            <a:avLst/>
          </a:prstGeom>
        </p:spPr>
      </p:pic>
      <p:sp>
        <p:nvSpPr>
          <p:cNvPr id="5" name="矩形 4"/>
          <p:cNvSpPr/>
          <p:nvPr/>
        </p:nvSpPr>
        <p:spPr>
          <a:xfrm>
            <a:off x="364426" y="5912168"/>
            <a:ext cx="6096000" cy="646331"/>
          </a:xfrm>
          <a:prstGeom prst="rect">
            <a:avLst/>
          </a:prstGeom>
        </p:spPr>
        <p:txBody>
          <a:bodyPr>
            <a:spAutoFit/>
          </a:bodyPr>
          <a:lstStyle/>
          <a:p>
            <a:r>
              <a:rPr lang="en-US" altLang="zh-CN" dirty="0" smtClean="0"/>
              <a:t>Probability of the transition to the following road segments for the </a:t>
            </a:r>
            <a:r>
              <a:rPr lang="en-US" altLang="zh-CN" b="1" dirty="0" smtClean="0">
                <a:solidFill>
                  <a:srgbClr val="C00000"/>
                </a:solidFill>
              </a:rPr>
              <a:t>suburban roads </a:t>
            </a:r>
            <a:r>
              <a:rPr lang="en-US" altLang="zh-CN" dirty="0" smtClean="0"/>
              <a:t>of different segment lengths.</a:t>
            </a:r>
            <a:endParaRPr lang="zh-CN" altLang="en-US" dirty="0"/>
          </a:p>
        </p:txBody>
      </p:sp>
      <p:sp>
        <p:nvSpPr>
          <p:cNvPr id="6" name="矩形 5"/>
          <p:cNvSpPr/>
          <p:nvPr/>
        </p:nvSpPr>
        <p:spPr>
          <a:xfrm>
            <a:off x="6755701" y="1878668"/>
            <a:ext cx="5071873" cy="2031325"/>
          </a:xfrm>
          <a:prstGeom prst="rect">
            <a:avLst/>
          </a:prstGeom>
        </p:spPr>
        <p:txBody>
          <a:bodyPr wrap="square">
            <a:spAutoFit/>
          </a:bodyPr>
          <a:lstStyle/>
          <a:p>
            <a:pPr marL="285750" indent="-285750">
              <a:buFont typeface="Arial" panose="020B0604020202020204" pitchFamily="34" charset="0"/>
              <a:buChar char="•"/>
            </a:pPr>
            <a:r>
              <a:rPr lang="en-US" altLang="zh-CN" dirty="0" smtClean="0"/>
              <a:t>We observe that the transition probability significantly varies depending on the location and traffic conditions of the roads, </a:t>
            </a:r>
          </a:p>
          <a:p>
            <a:pPr marL="285750" indent="-285750">
              <a:buFont typeface="Arial" panose="020B0604020202020204" pitchFamily="34" charset="0"/>
              <a:buChar char="•"/>
            </a:pPr>
            <a:r>
              <a:rPr lang="en-US" altLang="zh-CN" dirty="0" smtClean="0"/>
              <a:t>Contradicting the </a:t>
            </a:r>
            <a:r>
              <a:rPr lang="en-US" altLang="zh-CN" u="sng" dirty="0" smtClean="0">
                <a:solidFill>
                  <a:srgbClr val="C00000"/>
                </a:solidFill>
              </a:rPr>
              <a:t>common assumption </a:t>
            </a:r>
            <a:r>
              <a:rPr lang="en-US" altLang="zh-CN" dirty="0" smtClean="0"/>
              <a:t>of the HMM-based localization literature that </a:t>
            </a:r>
          </a:p>
          <a:p>
            <a:pPr marL="742950" lvl="1" indent="-285750">
              <a:buFont typeface="Arial" panose="020B0604020202020204" pitchFamily="34" charset="0"/>
              <a:buChar char="•"/>
            </a:pPr>
            <a:r>
              <a:rPr lang="en-US" altLang="zh-CN" b="1" dirty="0" smtClean="0">
                <a:solidFill>
                  <a:schemeClr val="accent5"/>
                </a:solidFill>
              </a:rPr>
              <a:t>the mobiles move only to the adjacent grid cells or adjacent road segments.</a:t>
            </a:r>
            <a:endParaRPr lang="zh-CN" altLang="en-US" b="1" dirty="0">
              <a:solidFill>
                <a:schemeClr val="accent5"/>
              </a:solidFill>
            </a:endParaRPr>
          </a:p>
        </p:txBody>
      </p:sp>
      <p:sp>
        <p:nvSpPr>
          <p:cNvPr id="7" name="矩形 6"/>
          <p:cNvSpPr/>
          <p:nvPr/>
        </p:nvSpPr>
        <p:spPr>
          <a:xfrm>
            <a:off x="6755701" y="4310916"/>
            <a:ext cx="5071873" cy="1477328"/>
          </a:xfrm>
          <a:prstGeom prst="rect">
            <a:avLst/>
          </a:prstGeom>
        </p:spPr>
        <p:txBody>
          <a:bodyPr wrap="square">
            <a:spAutoFit/>
          </a:bodyPr>
          <a:lstStyle/>
          <a:p>
            <a:r>
              <a:rPr lang="en-US" altLang="zh-CN" dirty="0" smtClean="0"/>
              <a:t>The analysis of many histograms of the observed RSSI values from many base stations shows that </a:t>
            </a:r>
            <a:r>
              <a:rPr lang="en-US" altLang="zh-CN" b="1" dirty="0" smtClean="0">
                <a:solidFill>
                  <a:srgbClr val="C00000"/>
                </a:solidFill>
              </a:rPr>
              <a:t>the histogram has a </a:t>
            </a:r>
            <a:r>
              <a:rPr lang="en-US" altLang="zh-CN" b="1" u="sng" dirty="0" smtClean="0">
                <a:solidFill>
                  <a:srgbClr val="0070C0"/>
                </a:solidFill>
              </a:rPr>
              <a:t>Gaussian</a:t>
            </a:r>
            <a:r>
              <a:rPr lang="en-US" altLang="zh-CN" b="1" dirty="0" smtClean="0">
                <a:solidFill>
                  <a:srgbClr val="C00000"/>
                </a:solidFill>
              </a:rPr>
              <a:t> shape if enough RSSI samples are collected from the base station in the corresponding road segment</a:t>
            </a:r>
            <a:r>
              <a:rPr lang="en-US" altLang="zh-CN" dirty="0" smtClean="0"/>
              <a:t>.</a:t>
            </a:r>
            <a:endParaRPr lang="zh-CN" altLang="en-US" dirty="0"/>
          </a:p>
        </p:txBody>
      </p:sp>
      <p:sp>
        <p:nvSpPr>
          <p:cNvPr id="8" name="矩形 7"/>
          <p:cNvSpPr/>
          <p:nvPr/>
        </p:nvSpPr>
        <p:spPr>
          <a:xfrm>
            <a:off x="4913376" y="6488668"/>
            <a:ext cx="7315200" cy="369332"/>
          </a:xfrm>
          <a:prstGeom prst="rect">
            <a:avLst/>
          </a:prstGeom>
          <a:solidFill>
            <a:srgbClr val="FFFF00"/>
          </a:solidFill>
        </p:spPr>
        <p:txBody>
          <a:bodyPr wrap="square">
            <a:spAutoFit/>
          </a:bodyPr>
          <a:lstStyle/>
          <a:p>
            <a:r>
              <a:rPr lang="en-US" altLang="zh-CN" dirty="0" smtClean="0"/>
              <a:t>IV. ESTIMATION AND USAGE OF HIDDEN MARKOV MODEL STATISTICS</a:t>
            </a:r>
            <a:endParaRPr lang="zh-CN" altLang="en-US" dirty="0"/>
          </a:p>
        </p:txBody>
      </p:sp>
    </p:spTree>
    <p:extLst>
      <p:ext uri="{BB962C8B-B14F-4D97-AF65-F5344CB8AC3E}">
        <p14:creationId xmlns:p14="http://schemas.microsoft.com/office/powerpoint/2010/main" val="3927258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 Tracking Phase </a:t>
            </a:r>
            <a:endParaRPr lang="zh-CN" altLang="en-US" dirty="0"/>
          </a:p>
        </p:txBody>
      </p:sp>
      <p:sp>
        <p:nvSpPr>
          <p:cNvPr id="3" name="内容占位符 2"/>
          <p:cNvSpPr>
            <a:spLocks noGrp="1"/>
          </p:cNvSpPr>
          <p:nvPr>
            <p:ph idx="1"/>
          </p:nvPr>
        </p:nvSpPr>
        <p:spPr/>
        <p:txBody>
          <a:bodyPr/>
          <a:lstStyle/>
          <a:p>
            <a:r>
              <a:rPr lang="en-US" altLang="zh-CN" dirty="0" smtClean="0"/>
              <a:t>During the tracking phase, the mobile phone only sends the RSSI vector information to the central server</a:t>
            </a:r>
          </a:p>
          <a:p>
            <a:r>
              <a:rPr lang="en-US" altLang="zh-CN" dirty="0" smtClean="0"/>
              <a:t>When </a:t>
            </a:r>
            <a:r>
              <a:rPr lang="en-US" altLang="zh-CN" dirty="0" smtClean="0">
                <a:solidFill>
                  <a:srgbClr val="0070C0"/>
                </a:solidFill>
              </a:rPr>
              <a:t>given the sequence of the observed RSSI vectors</a:t>
            </a:r>
            <a:r>
              <a:rPr lang="en-US" altLang="zh-CN" dirty="0" smtClean="0"/>
              <a:t>, i.e., observations O = (O1, O2,...,OT ), where T is the number of observations,</a:t>
            </a:r>
            <a:r>
              <a:rPr lang="en-US" altLang="zh-CN" dirty="0" smtClean="0"/>
              <a:t> the server identifies the most likely </a:t>
            </a:r>
            <a:r>
              <a:rPr lang="en-US" altLang="zh-CN" dirty="0" smtClean="0">
                <a:solidFill>
                  <a:srgbClr val="0070C0"/>
                </a:solidFill>
              </a:rPr>
              <a:t>sequence of the road segments traveled by the user</a:t>
            </a:r>
            <a:r>
              <a:rPr lang="en-US" altLang="zh-CN" dirty="0" smtClean="0"/>
              <a:t>, i.e., states Q = (q1, q2,...,</a:t>
            </a:r>
            <a:r>
              <a:rPr lang="en-US" altLang="zh-CN" dirty="0" err="1" smtClean="0"/>
              <a:t>qT</a:t>
            </a:r>
            <a:r>
              <a:rPr lang="en-US" altLang="zh-CN" dirty="0" smtClean="0"/>
              <a:t> ). </a:t>
            </a:r>
          </a:p>
          <a:p>
            <a:r>
              <a:rPr lang="en-US" altLang="zh-CN" dirty="0" smtClean="0"/>
              <a:t>Since the parameters of the HMM are estimated during the training phase, the </a:t>
            </a:r>
            <a:r>
              <a:rPr lang="en-US" altLang="zh-CN" dirty="0" smtClean="0">
                <a:solidFill>
                  <a:srgbClr val="C00000"/>
                </a:solidFill>
              </a:rPr>
              <a:t>Viterbi</a:t>
            </a:r>
            <a:r>
              <a:rPr lang="en-US" altLang="zh-CN" dirty="0" smtClean="0"/>
              <a:t> algorithm is used to estimate the most likely sequence of the road segments.</a:t>
            </a:r>
            <a:endParaRPr lang="zh-CN" altLang="en-US" dirty="0"/>
          </a:p>
        </p:txBody>
      </p:sp>
      <p:sp>
        <p:nvSpPr>
          <p:cNvPr id="4" name="矩形 3"/>
          <p:cNvSpPr/>
          <p:nvPr/>
        </p:nvSpPr>
        <p:spPr>
          <a:xfrm>
            <a:off x="4913376" y="6488668"/>
            <a:ext cx="7315200" cy="369332"/>
          </a:xfrm>
          <a:prstGeom prst="rect">
            <a:avLst/>
          </a:prstGeom>
          <a:solidFill>
            <a:srgbClr val="FFFF00"/>
          </a:solidFill>
        </p:spPr>
        <p:txBody>
          <a:bodyPr wrap="square">
            <a:spAutoFit/>
          </a:bodyPr>
          <a:lstStyle/>
          <a:p>
            <a:r>
              <a:rPr lang="en-US" altLang="zh-CN" dirty="0" smtClean="0"/>
              <a:t>IV. ESTIMATION AND USAGE OF HIDDEN MARKOV MODEL STATISTICS</a:t>
            </a:r>
            <a:endParaRPr lang="zh-CN" altLang="en-US" dirty="0"/>
          </a:p>
        </p:txBody>
      </p:sp>
    </p:spTree>
    <p:extLst>
      <p:ext uri="{BB962C8B-B14F-4D97-AF65-F5344CB8AC3E}">
        <p14:creationId xmlns:p14="http://schemas.microsoft.com/office/powerpoint/2010/main" val="1353970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 PERFORMANCE EVALUATION </a:t>
            </a:r>
            <a:endParaRPr lang="zh-CN" altLang="en-US" dirty="0"/>
          </a:p>
        </p:txBody>
      </p:sp>
      <p:sp>
        <p:nvSpPr>
          <p:cNvPr id="3" name="内容占位符 2"/>
          <p:cNvSpPr>
            <a:spLocks noGrp="1"/>
          </p:cNvSpPr>
          <p:nvPr>
            <p:ph idx="1"/>
          </p:nvPr>
        </p:nvSpPr>
        <p:spPr/>
        <p:txBody>
          <a:bodyPr/>
          <a:lstStyle/>
          <a:p>
            <a:r>
              <a:rPr lang="en-US" altLang="zh-CN" dirty="0" smtClean="0"/>
              <a:t>A. Localization Error Comparison at Different Traffic Conditions in Different Locations</a:t>
            </a:r>
          </a:p>
          <a:p>
            <a:endParaRPr lang="en-US" altLang="zh-CN" dirty="0"/>
          </a:p>
          <a:p>
            <a:endParaRPr lang="zh-CN" altLang="en-US" dirty="0"/>
          </a:p>
        </p:txBody>
      </p:sp>
      <p:sp>
        <p:nvSpPr>
          <p:cNvPr id="4" name="矩形 3"/>
          <p:cNvSpPr/>
          <p:nvPr/>
        </p:nvSpPr>
        <p:spPr>
          <a:xfrm>
            <a:off x="8837457" y="6488668"/>
            <a:ext cx="3466013" cy="369332"/>
          </a:xfrm>
          <a:prstGeom prst="rect">
            <a:avLst/>
          </a:prstGeom>
        </p:spPr>
        <p:txBody>
          <a:bodyPr wrap="none">
            <a:spAutoFit/>
          </a:bodyPr>
          <a:lstStyle/>
          <a:p>
            <a:r>
              <a:rPr lang="en-US" altLang="zh-CN" dirty="0" smtClean="0"/>
              <a:t>V. PERFORMANCE EVALUATION </a:t>
            </a:r>
            <a:endParaRPr lang="zh-CN" altLang="en-US" dirty="0"/>
          </a:p>
        </p:txBody>
      </p:sp>
      <p:pic>
        <p:nvPicPr>
          <p:cNvPr id="5" name="图片 4"/>
          <p:cNvPicPr>
            <a:picLocks noChangeAspect="1"/>
          </p:cNvPicPr>
          <p:nvPr/>
        </p:nvPicPr>
        <p:blipFill>
          <a:blip r:embed="rId2"/>
          <a:stretch>
            <a:fillRect/>
          </a:stretch>
        </p:blipFill>
        <p:spPr>
          <a:xfrm>
            <a:off x="311762" y="2603728"/>
            <a:ext cx="4948222" cy="3340417"/>
          </a:xfrm>
          <a:prstGeom prst="rect">
            <a:avLst/>
          </a:prstGeom>
        </p:spPr>
      </p:pic>
      <p:pic>
        <p:nvPicPr>
          <p:cNvPr id="6" name="图片 5"/>
          <p:cNvPicPr>
            <a:picLocks noChangeAspect="1"/>
          </p:cNvPicPr>
          <p:nvPr/>
        </p:nvPicPr>
        <p:blipFill>
          <a:blip r:embed="rId3"/>
          <a:stretch>
            <a:fillRect/>
          </a:stretch>
        </p:blipFill>
        <p:spPr>
          <a:xfrm>
            <a:off x="5350332" y="2672766"/>
            <a:ext cx="4937760" cy="3222463"/>
          </a:xfrm>
          <a:prstGeom prst="rect">
            <a:avLst/>
          </a:prstGeom>
        </p:spPr>
      </p:pic>
      <p:sp>
        <p:nvSpPr>
          <p:cNvPr id="7" name="矩形 6"/>
          <p:cNvSpPr/>
          <p:nvPr/>
        </p:nvSpPr>
        <p:spPr>
          <a:xfrm>
            <a:off x="1" y="6110785"/>
            <a:ext cx="5571744" cy="738664"/>
          </a:xfrm>
          <a:prstGeom prst="rect">
            <a:avLst/>
          </a:prstGeom>
        </p:spPr>
        <p:txBody>
          <a:bodyPr wrap="square">
            <a:spAutoFit/>
          </a:bodyPr>
          <a:lstStyle/>
          <a:p>
            <a:r>
              <a:rPr lang="en-US" altLang="zh-CN" sz="1400" dirty="0" smtClean="0"/>
              <a:t>Comparison of the median error of the proposed S-HMM algorithm with the previously proposed HMM technique called </a:t>
            </a:r>
            <a:r>
              <a:rPr lang="en-US" altLang="zh-CN" sz="1400" dirty="0" err="1" smtClean="0"/>
              <a:t>Ctrack</a:t>
            </a:r>
            <a:r>
              <a:rPr lang="en-US" altLang="zh-CN" sz="1400" dirty="0" smtClean="0"/>
              <a:t> at low-, medium-, and high-traffic conditions for the </a:t>
            </a:r>
            <a:r>
              <a:rPr lang="en-US" altLang="zh-CN" sz="1400" b="1" dirty="0" smtClean="0">
                <a:solidFill>
                  <a:srgbClr val="C00000"/>
                </a:solidFill>
              </a:rPr>
              <a:t>urban road</a:t>
            </a:r>
            <a:r>
              <a:rPr lang="en-US" altLang="zh-CN" sz="1400" dirty="0" smtClean="0"/>
              <a:t>.</a:t>
            </a:r>
            <a:endParaRPr lang="zh-CN" altLang="en-US" sz="1400" dirty="0"/>
          </a:p>
        </p:txBody>
      </p:sp>
      <p:sp>
        <p:nvSpPr>
          <p:cNvPr id="8" name="矩形 7"/>
          <p:cNvSpPr/>
          <p:nvPr/>
        </p:nvSpPr>
        <p:spPr>
          <a:xfrm>
            <a:off x="5925312" y="6093042"/>
            <a:ext cx="6266688" cy="738664"/>
          </a:xfrm>
          <a:prstGeom prst="rect">
            <a:avLst/>
          </a:prstGeom>
          <a:solidFill>
            <a:schemeClr val="bg1"/>
          </a:solidFill>
        </p:spPr>
        <p:txBody>
          <a:bodyPr wrap="square">
            <a:spAutoFit/>
          </a:bodyPr>
          <a:lstStyle/>
          <a:p>
            <a:r>
              <a:rPr lang="en-US" altLang="zh-CN" sz="1400" dirty="0"/>
              <a:t>Fig. 5. Comparison of the median error of the proposed S-HMM algorithm with the previously proposed HMM technique called </a:t>
            </a:r>
            <a:r>
              <a:rPr lang="en-US" altLang="zh-CN" sz="1400" dirty="0" err="1"/>
              <a:t>Ctrack</a:t>
            </a:r>
            <a:r>
              <a:rPr lang="en-US" altLang="zh-CN" sz="1400" dirty="0"/>
              <a:t> for the </a:t>
            </a:r>
            <a:r>
              <a:rPr lang="en-US" altLang="zh-CN" sz="1400" b="1" dirty="0">
                <a:solidFill>
                  <a:srgbClr val="C00000"/>
                </a:solidFill>
              </a:rPr>
              <a:t>suburban roads </a:t>
            </a:r>
            <a:r>
              <a:rPr lang="en-US" altLang="zh-CN" sz="1400" dirty="0"/>
              <a:t>in different locations: Istanbul, Turkey, Berkeley, CA, USA, and New Delhi, India.</a:t>
            </a:r>
            <a:endParaRPr lang="zh-CN" altLang="en-US" sz="1400" dirty="0"/>
          </a:p>
        </p:txBody>
      </p:sp>
      <p:sp>
        <p:nvSpPr>
          <p:cNvPr id="10" name="矩形 9"/>
          <p:cNvSpPr/>
          <p:nvPr/>
        </p:nvSpPr>
        <p:spPr>
          <a:xfrm>
            <a:off x="8746017" y="6470380"/>
            <a:ext cx="3466013" cy="369332"/>
          </a:xfrm>
          <a:prstGeom prst="rect">
            <a:avLst/>
          </a:prstGeom>
          <a:solidFill>
            <a:srgbClr val="FFFF00"/>
          </a:solidFill>
        </p:spPr>
        <p:txBody>
          <a:bodyPr wrap="none">
            <a:spAutoFit/>
          </a:bodyPr>
          <a:lstStyle/>
          <a:p>
            <a:r>
              <a:rPr lang="en-US" altLang="zh-CN" dirty="0" smtClean="0"/>
              <a:t>V. PERFORMANCE EVALUATION </a:t>
            </a:r>
            <a:endParaRPr lang="zh-CN" altLang="en-US" dirty="0"/>
          </a:p>
        </p:txBody>
      </p:sp>
    </p:spTree>
    <p:extLst>
      <p:ext uri="{BB962C8B-B14F-4D97-AF65-F5344CB8AC3E}">
        <p14:creationId xmlns:p14="http://schemas.microsoft.com/office/powerpoint/2010/main" val="2500450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RSSI-Fingerprinting-Based Mobile Phone Localization With Route Constraints</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smtClean="0"/>
              <a:t>The accurate positioning of a moving vehicle along a route enables various applications in transportation.</a:t>
            </a:r>
          </a:p>
          <a:p>
            <a:pPr lvl="1"/>
            <a:r>
              <a:rPr lang="en-US" altLang="zh-CN" dirty="0" smtClean="0"/>
              <a:t>travel-time: </a:t>
            </a:r>
            <a:r>
              <a:rPr lang="en-US" altLang="zh-CN" dirty="0" smtClean="0">
                <a:sym typeface="Wingdings" panose="05000000000000000000" pitchFamily="2" charset="2"/>
              </a:rPr>
              <a:t> </a:t>
            </a:r>
            <a:r>
              <a:rPr lang="en-US" altLang="zh-CN" dirty="0" smtClean="0"/>
              <a:t>alleviate congestion by </a:t>
            </a:r>
          </a:p>
          <a:p>
            <a:pPr lvl="2"/>
            <a:r>
              <a:rPr lang="en-US" altLang="zh-CN" dirty="0" smtClean="0"/>
              <a:t>informing the drivers of the roads with large travel time</a:t>
            </a:r>
          </a:p>
          <a:p>
            <a:pPr lvl="2"/>
            <a:r>
              <a:rPr lang="en-US" altLang="zh-CN" dirty="0" smtClean="0"/>
              <a:t>finding better paths with smaller expected travel time </a:t>
            </a:r>
            <a:r>
              <a:rPr lang="en-US" altLang="zh-CN" dirty="0" smtClean="0">
                <a:sym typeface="Wingdings" panose="05000000000000000000" pitchFamily="2" charset="2"/>
              </a:rPr>
              <a:t></a:t>
            </a:r>
            <a:r>
              <a:rPr lang="en-US" altLang="zh-CN" dirty="0" smtClean="0"/>
              <a:t>traffic-aware routing</a:t>
            </a:r>
          </a:p>
          <a:p>
            <a:pPr lvl="2"/>
            <a:r>
              <a:rPr lang="en-US" altLang="zh-CN" dirty="0" smtClean="0"/>
              <a:t>improving traffic operations such as traffic-light cycle control. </a:t>
            </a:r>
          </a:p>
          <a:p>
            <a:pPr lvl="1"/>
            <a:r>
              <a:rPr lang="en-US" altLang="zh-CN" dirty="0" smtClean="0"/>
              <a:t>pattern estimation </a:t>
            </a:r>
            <a:r>
              <a:rPr lang="en-US" altLang="zh-CN" dirty="0" smtClean="0">
                <a:sym typeface="Wingdings" panose="05000000000000000000" pitchFamily="2" charset="2"/>
              </a:rPr>
              <a:t> </a:t>
            </a:r>
            <a:r>
              <a:rPr lang="en-US" altLang="zh-CN" dirty="0" smtClean="0"/>
              <a:t>administrative authorities plan and manage infrastructure improvements</a:t>
            </a:r>
          </a:p>
          <a:p>
            <a:r>
              <a:rPr lang="en-US" altLang="zh-CN" dirty="0" smtClean="0"/>
              <a:t>Using vehicles as probes to collect these data, </a:t>
            </a:r>
          </a:p>
          <a:p>
            <a:pPr lvl="1"/>
            <a:r>
              <a:rPr lang="en-US" altLang="zh-CN" dirty="0" smtClean="0"/>
              <a:t>rather than </a:t>
            </a:r>
          </a:p>
          <a:p>
            <a:pPr lvl="2"/>
            <a:r>
              <a:rPr lang="en-US" altLang="zh-CN" dirty="0" smtClean="0"/>
              <a:t>deploying fixed sensors, such as wireless magnetic sensors on the road, </a:t>
            </a:r>
          </a:p>
          <a:p>
            <a:pPr lvl="2"/>
            <a:r>
              <a:rPr lang="en-US" altLang="zh-CN" dirty="0" smtClean="0"/>
              <a:t>or using household questionnaires, </a:t>
            </a:r>
          </a:p>
          <a:p>
            <a:pPr lvl="1"/>
            <a:r>
              <a:rPr lang="en-US" altLang="zh-CN" dirty="0" smtClean="0"/>
              <a:t>allows efficient coverage of large areas of the road network.</a:t>
            </a:r>
            <a:endParaRPr lang="zh-CN" altLang="en-US" dirty="0"/>
          </a:p>
        </p:txBody>
      </p:sp>
      <p:sp>
        <p:nvSpPr>
          <p:cNvPr id="4" name="矩形 3"/>
          <p:cNvSpPr/>
          <p:nvPr/>
        </p:nvSpPr>
        <p:spPr>
          <a:xfrm>
            <a:off x="0" y="6488668"/>
            <a:ext cx="7721986" cy="369332"/>
          </a:xfrm>
          <a:prstGeom prst="rect">
            <a:avLst/>
          </a:prstGeom>
        </p:spPr>
        <p:txBody>
          <a:bodyPr wrap="none">
            <a:spAutoFit/>
          </a:bodyPr>
          <a:lstStyle/>
          <a:p>
            <a:r>
              <a:rPr lang="zh-CN" altLang="en-US" dirty="0" smtClean="0"/>
              <a:t>IEEE Transactions on Vehicular Technology </a:t>
            </a:r>
            <a:r>
              <a:rPr lang="en-US" altLang="zh-CN" dirty="0" smtClean="0"/>
              <a:t>( Volume: 63, Issue: 1, Jan. 2014 )</a:t>
            </a:r>
            <a:endParaRPr lang="zh-CN" altLang="en-US" dirty="0"/>
          </a:p>
        </p:txBody>
      </p:sp>
      <p:sp>
        <p:nvSpPr>
          <p:cNvPr id="5" name="矩形 4"/>
          <p:cNvSpPr/>
          <p:nvPr/>
        </p:nvSpPr>
        <p:spPr>
          <a:xfrm>
            <a:off x="10113691" y="6488668"/>
            <a:ext cx="1986441" cy="369332"/>
          </a:xfrm>
          <a:prstGeom prst="rect">
            <a:avLst/>
          </a:prstGeom>
          <a:solidFill>
            <a:srgbClr val="FFFF00"/>
          </a:solidFill>
        </p:spPr>
        <p:txBody>
          <a:bodyPr wrap="none">
            <a:spAutoFit/>
          </a:bodyPr>
          <a:lstStyle/>
          <a:p>
            <a:r>
              <a:rPr lang="en-US" altLang="zh-CN" dirty="0" smtClean="0"/>
              <a:t>I. INTRODUCTION</a:t>
            </a:r>
            <a:endParaRPr lang="zh-CN" altLang="en-US" dirty="0"/>
          </a:p>
        </p:txBody>
      </p:sp>
    </p:spTree>
    <p:extLst>
      <p:ext uri="{BB962C8B-B14F-4D97-AF65-F5344CB8AC3E}">
        <p14:creationId xmlns:p14="http://schemas.microsoft.com/office/powerpoint/2010/main" val="2670677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 PERFORMANCE EVALUATION </a:t>
            </a:r>
            <a:endParaRPr lang="zh-CN" altLang="en-US" dirty="0"/>
          </a:p>
        </p:txBody>
      </p:sp>
      <p:sp>
        <p:nvSpPr>
          <p:cNvPr id="3" name="内容占位符 2"/>
          <p:cNvSpPr>
            <a:spLocks noGrp="1"/>
          </p:cNvSpPr>
          <p:nvPr>
            <p:ph idx="1"/>
          </p:nvPr>
        </p:nvSpPr>
        <p:spPr/>
        <p:txBody>
          <a:bodyPr/>
          <a:lstStyle/>
          <a:p>
            <a:r>
              <a:rPr lang="en-US" altLang="zh-CN" dirty="0" smtClean="0"/>
              <a:t>A. Localization Error Comparison at Different Traffic Conditions in Different Locations</a:t>
            </a:r>
          </a:p>
          <a:p>
            <a:endParaRPr lang="en-US" altLang="zh-CN" dirty="0"/>
          </a:p>
          <a:p>
            <a:endParaRPr lang="zh-CN" altLang="en-US" dirty="0"/>
          </a:p>
        </p:txBody>
      </p:sp>
      <p:sp>
        <p:nvSpPr>
          <p:cNvPr id="4" name="矩形 3"/>
          <p:cNvSpPr/>
          <p:nvPr/>
        </p:nvSpPr>
        <p:spPr>
          <a:xfrm>
            <a:off x="8837457" y="6488668"/>
            <a:ext cx="3466013" cy="369332"/>
          </a:xfrm>
          <a:prstGeom prst="rect">
            <a:avLst/>
          </a:prstGeom>
          <a:solidFill>
            <a:srgbClr val="FFFF00"/>
          </a:solidFill>
        </p:spPr>
        <p:txBody>
          <a:bodyPr wrap="none">
            <a:spAutoFit/>
          </a:bodyPr>
          <a:lstStyle/>
          <a:p>
            <a:r>
              <a:rPr lang="en-US" altLang="zh-CN" dirty="0" smtClean="0"/>
              <a:t>V. PERFORMANCE EVALUATION </a:t>
            </a:r>
            <a:endParaRPr lang="zh-CN" altLang="en-US" dirty="0"/>
          </a:p>
        </p:txBody>
      </p:sp>
      <p:pic>
        <p:nvPicPr>
          <p:cNvPr id="5" name="图片 4"/>
          <p:cNvPicPr>
            <a:picLocks noChangeAspect="1"/>
          </p:cNvPicPr>
          <p:nvPr/>
        </p:nvPicPr>
        <p:blipFill>
          <a:blip r:embed="rId3"/>
          <a:stretch>
            <a:fillRect/>
          </a:stretch>
        </p:blipFill>
        <p:spPr>
          <a:xfrm>
            <a:off x="155882" y="2635431"/>
            <a:ext cx="4948222" cy="3340417"/>
          </a:xfrm>
          <a:prstGeom prst="rect">
            <a:avLst/>
          </a:prstGeom>
        </p:spPr>
      </p:pic>
      <p:sp>
        <p:nvSpPr>
          <p:cNvPr id="7" name="矩形 6"/>
          <p:cNvSpPr/>
          <p:nvPr/>
        </p:nvSpPr>
        <p:spPr>
          <a:xfrm>
            <a:off x="1" y="6110785"/>
            <a:ext cx="5571744" cy="738664"/>
          </a:xfrm>
          <a:prstGeom prst="rect">
            <a:avLst/>
          </a:prstGeom>
        </p:spPr>
        <p:txBody>
          <a:bodyPr wrap="square">
            <a:spAutoFit/>
          </a:bodyPr>
          <a:lstStyle/>
          <a:p>
            <a:r>
              <a:rPr lang="en-US" altLang="zh-CN" sz="1400" dirty="0" smtClean="0"/>
              <a:t>Comparison of the median error of the proposed S-HMM algorithm with the previously proposed HMM technique called </a:t>
            </a:r>
            <a:r>
              <a:rPr lang="en-US" altLang="zh-CN" sz="1400" dirty="0" err="1" smtClean="0"/>
              <a:t>Ctrack</a:t>
            </a:r>
            <a:r>
              <a:rPr lang="en-US" altLang="zh-CN" sz="1400" dirty="0" smtClean="0"/>
              <a:t> at low-, medium-, and high-traffic conditions for the </a:t>
            </a:r>
            <a:r>
              <a:rPr lang="en-US" altLang="zh-CN" sz="1400" b="1" dirty="0" smtClean="0">
                <a:solidFill>
                  <a:srgbClr val="C00000"/>
                </a:solidFill>
              </a:rPr>
              <a:t>urban road</a:t>
            </a:r>
            <a:r>
              <a:rPr lang="en-US" altLang="zh-CN" sz="1400" dirty="0" smtClean="0"/>
              <a:t>.</a:t>
            </a:r>
            <a:endParaRPr lang="zh-CN" altLang="en-US" sz="1400" dirty="0"/>
          </a:p>
        </p:txBody>
      </p:sp>
      <p:sp>
        <p:nvSpPr>
          <p:cNvPr id="9" name="矩形 8"/>
          <p:cNvSpPr/>
          <p:nvPr/>
        </p:nvSpPr>
        <p:spPr>
          <a:xfrm>
            <a:off x="5475732" y="2391312"/>
            <a:ext cx="6096000" cy="1754326"/>
          </a:xfrm>
          <a:prstGeom prst="rect">
            <a:avLst/>
          </a:prstGeom>
        </p:spPr>
        <p:txBody>
          <a:bodyPr>
            <a:spAutoFit/>
          </a:bodyPr>
          <a:lstStyle/>
          <a:p>
            <a:pPr marL="285750" indent="-285750">
              <a:buFont typeface="Arial" panose="020B0604020202020204" pitchFamily="34" charset="0"/>
              <a:buChar char="•"/>
            </a:pPr>
            <a:r>
              <a:rPr lang="en-US" altLang="zh-CN" dirty="0" smtClean="0"/>
              <a:t>the median localization error for </a:t>
            </a:r>
            <a:r>
              <a:rPr lang="en-US" altLang="zh-CN" dirty="0" err="1" smtClean="0"/>
              <a:t>Ctrack</a:t>
            </a:r>
            <a:r>
              <a:rPr lang="en-US" altLang="zh-CN" dirty="0" smtClean="0"/>
              <a:t> is very large for small and large segment lengths, </a:t>
            </a:r>
          </a:p>
          <a:p>
            <a:pPr marL="285750" indent="-285750">
              <a:buFont typeface="Arial" panose="020B0604020202020204" pitchFamily="34" charset="0"/>
              <a:buChar char="•"/>
            </a:pPr>
            <a:r>
              <a:rPr lang="en-US" altLang="zh-CN" dirty="0" smtClean="0"/>
              <a:t>S-HMM has a </a:t>
            </a:r>
            <a:r>
              <a:rPr lang="en-US" altLang="zh-CN" dirty="0" smtClean="0">
                <a:solidFill>
                  <a:srgbClr val="C00000"/>
                </a:solidFill>
              </a:rPr>
              <a:t>stable localization error</a:t>
            </a:r>
            <a:r>
              <a:rPr lang="en-US" altLang="zh-CN" dirty="0" smtClean="0"/>
              <a:t> due to the inclusion of the driver and RSSI statistics. </a:t>
            </a:r>
          </a:p>
          <a:p>
            <a:pPr marL="285750" indent="-285750">
              <a:buFont typeface="Arial" panose="020B0604020202020204" pitchFamily="34" charset="0"/>
              <a:buChar char="•"/>
            </a:pPr>
            <a:r>
              <a:rPr lang="en-US" altLang="zh-CN" dirty="0" smtClean="0"/>
              <a:t>the median error of S-HMM is smaller than that of </a:t>
            </a:r>
            <a:r>
              <a:rPr lang="en-US" altLang="zh-CN" dirty="0" err="1" smtClean="0"/>
              <a:t>Ctrack</a:t>
            </a:r>
            <a:r>
              <a:rPr lang="en-US" altLang="zh-CN" dirty="0" smtClean="0"/>
              <a:t> for all segment lengths</a:t>
            </a:r>
            <a:endParaRPr lang="zh-CN" altLang="en-US" dirty="0"/>
          </a:p>
        </p:txBody>
      </p:sp>
      <p:sp>
        <p:nvSpPr>
          <p:cNvPr id="10" name="矩形 9"/>
          <p:cNvSpPr/>
          <p:nvPr/>
        </p:nvSpPr>
        <p:spPr>
          <a:xfrm>
            <a:off x="5461797" y="4162991"/>
            <a:ext cx="6730202" cy="2308324"/>
          </a:xfrm>
          <a:prstGeom prst="rect">
            <a:avLst/>
          </a:prstGeom>
        </p:spPr>
        <p:txBody>
          <a:bodyPr wrap="square">
            <a:spAutoFit/>
          </a:bodyPr>
          <a:lstStyle/>
          <a:p>
            <a:r>
              <a:rPr lang="en-US" altLang="zh-CN" dirty="0" smtClean="0"/>
              <a:t>C-Track: The cost of the observed RSSI vector is a weighted function of the </a:t>
            </a:r>
            <a:r>
              <a:rPr lang="en-US" altLang="zh-CN" dirty="0" smtClean="0">
                <a:solidFill>
                  <a:srgbClr val="0070C0"/>
                </a:solidFill>
              </a:rPr>
              <a:t>Euclidean distance</a:t>
            </a:r>
            <a:r>
              <a:rPr lang="en-US" altLang="zh-CN" dirty="0" smtClean="0"/>
              <a:t> and the number of matching base stations between the observed vector and each RSSI vector in the training database. </a:t>
            </a:r>
          </a:p>
          <a:p>
            <a:endParaRPr lang="en-US" altLang="zh-CN" dirty="0"/>
          </a:p>
          <a:p>
            <a:r>
              <a:rPr lang="en-US" altLang="zh-CN" dirty="0" err="1" smtClean="0"/>
              <a:t>Ctrack</a:t>
            </a:r>
            <a:r>
              <a:rPr lang="en-US" altLang="zh-CN" dirty="0" smtClean="0"/>
              <a:t> assumes </a:t>
            </a:r>
            <a:r>
              <a:rPr lang="en-US" altLang="zh-CN" dirty="0" smtClean="0">
                <a:solidFill>
                  <a:srgbClr val="C00000"/>
                </a:solidFill>
              </a:rPr>
              <a:t>uniform transition probability </a:t>
            </a:r>
            <a:r>
              <a:rPr lang="en-US" altLang="zh-CN" dirty="0" smtClean="0"/>
              <a:t>from </a:t>
            </a:r>
            <a:r>
              <a:rPr lang="en-US" altLang="zh-CN" dirty="0" smtClean="0">
                <a:solidFill>
                  <a:srgbClr val="0070C0"/>
                </a:solidFill>
              </a:rPr>
              <a:t>the current grid cell </a:t>
            </a:r>
            <a:r>
              <a:rPr lang="en-US" altLang="zh-CN" dirty="0" smtClean="0"/>
              <a:t>to </a:t>
            </a:r>
            <a:r>
              <a:rPr lang="en-US" altLang="zh-CN" dirty="0" smtClean="0">
                <a:solidFill>
                  <a:srgbClr val="0070C0"/>
                </a:solidFill>
              </a:rPr>
              <a:t>each of the adjacent cells </a:t>
            </a:r>
            <a:r>
              <a:rPr lang="en-US" altLang="zh-CN" dirty="0" smtClean="0"/>
              <a:t>and is adapted here for the localization on the road.</a:t>
            </a:r>
            <a:endParaRPr lang="zh-CN" altLang="en-US" dirty="0"/>
          </a:p>
        </p:txBody>
      </p:sp>
    </p:spTree>
    <p:extLst>
      <p:ext uri="{BB962C8B-B14F-4D97-AF65-F5344CB8AC3E}">
        <p14:creationId xmlns:p14="http://schemas.microsoft.com/office/powerpoint/2010/main" val="793136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171450" y="1690688"/>
            <a:ext cx="6429375" cy="5000625"/>
          </a:xfrm>
          <a:prstGeom prst="rect">
            <a:avLst/>
          </a:prstGeom>
        </p:spPr>
      </p:pic>
      <p:sp>
        <p:nvSpPr>
          <p:cNvPr id="5" name="矩形 4"/>
          <p:cNvSpPr/>
          <p:nvPr/>
        </p:nvSpPr>
        <p:spPr>
          <a:xfrm>
            <a:off x="6569011" y="1742150"/>
            <a:ext cx="5451539" cy="2862322"/>
          </a:xfrm>
          <a:prstGeom prst="rect">
            <a:avLst/>
          </a:prstGeom>
        </p:spPr>
        <p:txBody>
          <a:bodyPr wrap="square">
            <a:spAutoFit/>
          </a:bodyPr>
          <a:lstStyle/>
          <a:p>
            <a:r>
              <a:rPr lang="en-US" altLang="zh-CN" dirty="0" smtClean="0"/>
              <a:t>In the KNN algorithm, all the collected RSSI vectors and the corresponding GPS locations are stored during the training phase.</a:t>
            </a:r>
          </a:p>
          <a:p>
            <a:endParaRPr lang="en-US" altLang="zh-CN" dirty="0"/>
          </a:p>
          <a:p>
            <a:r>
              <a:rPr lang="en-US" altLang="zh-CN" dirty="0" smtClean="0"/>
              <a:t>During the tracking phase, the received RSSI vector at an unknown location is compared with all the RSSI vectors stored in the database, and its location is estimated as the average of the GPS locations of the K-closest RSSI vectors in terms of Euclidean distance.</a:t>
            </a:r>
          </a:p>
          <a:p>
            <a:endParaRPr lang="zh-CN" altLang="en-US" dirty="0"/>
          </a:p>
        </p:txBody>
      </p:sp>
      <p:sp>
        <p:nvSpPr>
          <p:cNvPr id="6" name="矩形 5"/>
          <p:cNvSpPr/>
          <p:nvPr/>
        </p:nvSpPr>
        <p:spPr>
          <a:xfrm>
            <a:off x="6429375" y="4797996"/>
            <a:ext cx="5677281" cy="1754326"/>
          </a:xfrm>
          <a:prstGeom prst="rect">
            <a:avLst/>
          </a:prstGeom>
        </p:spPr>
        <p:txBody>
          <a:bodyPr wrap="square">
            <a:spAutoFit/>
          </a:bodyPr>
          <a:lstStyle/>
          <a:p>
            <a:pPr marL="285750" indent="-285750">
              <a:buFont typeface="Arial" panose="020B0604020202020204" pitchFamily="34" charset="0"/>
              <a:buChar char="•"/>
            </a:pPr>
            <a:r>
              <a:rPr lang="en-US" altLang="zh-CN" dirty="0" smtClean="0"/>
              <a:t>the localization error for S-HMM is always to the left of the </a:t>
            </a:r>
            <a:r>
              <a:rPr lang="en-US" altLang="zh-CN" dirty="0" err="1" smtClean="0"/>
              <a:t>Ctrack</a:t>
            </a:r>
            <a:r>
              <a:rPr lang="en-US" altLang="zh-CN" dirty="0" smtClean="0"/>
              <a:t> and KNN algorithms for all the segment lengths. </a:t>
            </a:r>
          </a:p>
          <a:p>
            <a:pPr marL="285750" indent="-285750">
              <a:buFont typeface="Arial" panose="020B0604020202020204" pitchFamily="34" charset="0"/>
              <a:buChar char="•"/>
            </a:pPr>
            <a:r>
              <a:rPr lang="en-US" altLang="zh-CN" dirty="0" smtClean="0"/>
              <a:t>The </a:t>
            </a:r>
            <a:r>
              <a:rPr lang="en-US" altLang="zh-CN" dirty="0" err="1" smtClean="0"/>
              <a:t>cdf</a:t>
            </a:r>
            <a:r>
              <a:rPr lang="en-US" altLang="zh-CN" dirty="0" smtClean="0"/>
              <a:t> of the localization error for the urban road and suburban roads in Istanbul, Turkey, and in New Delhi, India exhibits a similar behavior.</a:t>
            </a:r>
            <a:endParaRPr lang="zh-CN" altLang="en-US" dirty="0"/>
          </a:p>
        </p:txBody>
      </p:sp>
      <p:sp>
        <p:nvSpPr>
          <p:cNvPr id="7" name="矩形 6"/>
          <p:cNvSpPr/>
          <p:nvPr/>
        </p:nvSpPr>
        <p:spPr>
          <a:xfrm>
            <a:off x="8837457" y="6488668"/>
            <a:ext cx="3466013" cy="369332"/>
          </a:xfrm>
          <a:prstGeom prst="rect">
            <a:avLst/>
          </a:prstGeom>
          <a:solidFill>
            <a:srgbClr val="FFFF00"/>
          </a:solidFill>
        </p:spPr>
        <p:txBody>
          <a:bodyPr wrap="none">
            <a:spAutoFit/>
          </a:bodyPr>
          <a:lstStyle/>
          <a:p>
            <a:r>
              <a:rPr lang="en-US" altLang="zh-CN" dirty="0" smtClean="0"/>
              <a:t>V. PERFORMANCE EVALUATION </a:t>
            </a:r>
            <a:endParaRPr lang="zh-CN" altLang="en-US" dirty="0"/>
          </a:p>
        </p:txBody>
      </p:sp>
    </p:spTree>
    <p:extLst>
      <p:ext uri="{BB962C8B-B14F-4D97-AF65-F5344CB8AC3E}">
        <p14:creationId xmlns:p14="http://schemas.microsoft.com/office/powerpoint/2010/main" val="3338786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smtClean="0"/>
              <a:t>B. Effect of Including Driver and RSSI Statistics </a:t>
            </a:r>
            <a:endParaRPr lang="zh-CN" altLang="en-US" sz="4000" dirty="0"/>
          </a:p>
        </p:txBody>
      </p:sp>
      <p:pic>
        <p:nvPicPr>
          <p:cNvPr id="4" name="图片 3"/>
          <p:cNvPicPr>
            <a:picLocks noChangeAspect="1"/>
          </p:cNvPicPr>
          <p:nvPr/>
        </p:nvPicPr>
        <p:blipFill>
          <a:blip r:embed="rId3"/>
          <a:stretch>
            <a:fillRect/>
          </a:stretch>
        </p:blipFill>
        <p:spPr>
          <a:xfrm>
            <a:off x="445008" y="1401260"/>
            <a:ext cx="4767072" cy="3208742"/>
          </a:xfrm>
          <a:prstGeom prst="rect">
            <a:avLst/>
          </a:prstGeom>
        </p:spPr>
      </p:pic>
      <p:sp>
        <p:nvSpPr>
          <p:cNvPr id="5" name="矩形 4"/>
          <p:cNvSpPr/>
          <p:nvPr/>
        </p:nvSpPr>
        <p:spPr>
          <a:xfrm>
            <a:off x="5205985" y="1499616"/>
            <a:ext cx="6986015" cy="3108543"/>
          </a:xfrm>
          <a:prstGeom prst="rect">
            <a:avLst/>
          </a:prstGeom>
        </p:spPr>
        <p:txBody>
          <a:bodyPr wrap="square">
            <a:spAutoFit/>
          </a:bodyPr>
          <a:lstStyle/>
          <a:p>
            <a:pPr marL="285750" indent="-285750">
              <a:buFont typeface="Arial" panose="020B0604020202020204" pitchFamily="34" charset="0"/>
              <a:buChar char="•"/>
            </a:pPr>
            <a:r>
              <a:rPr lang="en-US" altLang="zh-CN" sz="1400" dirty="0" smtClean="0"/>
              <a:t>Effect of including the driver and RSSI statistics on the localization error by comparing the performance of </a:t>
            </a:r>
          </a:p>
          <a:p>
            <a:pPr marL="742950" lvl="1" indent="-285750">
              <a:buFont typeface="Arial" panose="020B0604020202020204" pitchFamily="34" charset="0"/>
              <a:buChar char="•"/>
            </a:pPr>
            <a:r>
              <a:rPr lang="en-US" altLang="zh-CN" sz="1400" dirty="0" smtClean="0"/>
              <a:t>S-HMM </a:t>
            </a:r>
          </a:p>
          <a:p>
            <a:pPr marL="742950" lvl="1" indent="-285750">
              <a:buFont typeface="Arial" panose="020B0604020202020204" pitchFamily="34" charset="0"/>
              <a:buChar char="•"/>
            </a:pPr>
            <a:r>
              <a:rPr lang="en-US" altLang="zh-CN" sz="1400" dirty="0" smtClean="0"/>
              <a:t>variations of S-HMM, including different transition probabilities and different cost functions for the urban road at medium traffic in Istanbul, Turkey.</a:t>
            </a:r>
          </a:p>
          <a:p>
            <a:pPr marL="285750" indent="-285750">
              <a:buFont typeface="Arial" panose="020B0604020202020204" pitchFamily="34" charset="0"/>
              <a:buChar char="•"/>
            </a:pPr>
            <a:r>
              <a:rPr lang="en-US" altLang="zh-CN" sz="1400" dirty="0" smtClean="0"/>
              <a:t>S-HMM uses </a:t>
            </a:r>
            <a:r>
              <a:rPr lang="en-US" altLang="zh-CN" sz="1400" dirty="0" smtClean="0">
                <a:solidFill>
                  <a:srgbClr val="0070C0"/>
                </a:solidFill>
              </a:rPr>
              <a:t>driver and RSSI statistics</a:t>
            </a:r>
            <a:r>
              <a:rPr lang="en-US" altLang="zh-CN" sz="1400" dirty="0" smtClean="0"/>
              <a:t> to determine the transition probability matrix and emission probability of the HMM, respectively</a:t>
            </a:r>
          </a:p>
          <a:p>
            <a:pPr marL="285750" indent="-285750">
              <a:buFont typeface="Arial" panose="020B0604020202020204" pitchFamily="34" charset="0"/>
              <a:buChar char="•"/>
            </a:pPr>
            <a:endParaRPr lang="en-US" altLang="zh-CN" sz="1400" dirty="0" smtClean="0"/>
          </a:p>
          <a:p>
            <a:pPr marL="285750" indent="-285750">
              <a:buFont typeface="Arial" panose="020B0604020202020204" pitchFamily="34" charset="0"/>
              <a:buChar char="•"/>
            </a:pPr>
            <a:r>
              <a:rPr lang="en-US" altLang="zh-CN" sz="1400" dirty="0" smtClean="0"/>
              <a:t>S-HMM w/ </a:t>
            </a:r>
            <a:r>
              <a:rPr lang="en-US" altLang="zh-CN" sz="1400" dirty="0" err="1" smtClean="0"/>
              <a:t>Ctrack</a:t>
            </a:r>
            <a:r>
              <a:rPr lang="en-US" altLang="zh-CN" sz="1400" dirty="0" smtClean="0"/>
              <a:t> cost &amp; S-HMM w/ Manhattan cost</a:t>
            </a:r>
          </a:p>
          <a:p>
            <a:pPr marL="742950" lvl="1" indent="-285750">
              <a:buFont typeface="Arial" panose="020B0604020202020204" pitchFamily="34" charset="0"/>
              <a:buChar char="•"/>
            </a:pPr>
            <a:r>
              <a:rPr lang="en-US" altLang="zh-CN" sz="1400" dirty="0" smtClean="0"/>
              <a:t>driver statistics to determine the transition probability matrix</a:t>
            </a:r>
          </a:p>
          <a:p>
            <a:pPr marL="742950" lvl="1" indent="-285750">
              <a:buFont typeface="Arial" panose="020B0604020202020204" pitchFamily="34" charset="0"/>
              <a:buChar char="•"/>
            </a:pPr>
            <a:r>
              <a:rPr lang="en-US" altLang="zh-CN" sz="1400" dirty="0" err="1" smtClean="0"/>
              <a:t>ctrack</a:t>
            </a:r>
            <a:r>
              <a:rPr lang="en-US" altLang="zh-CN" sz="1400" dirty="0" smtClean="0"/>
              <a:t> cost function &amp; Manhattan cost for emission score</a:t>
            </a:r>
          </a:p>
          <a:p>
            <a:pPr marL="285750" indent="-285750">
              <a:buFont typeface="Arial" panose="020B0604020202020204" pitchFamily="34" charset="0"/>
              <a:buChar char="•"/>
            </a:pPr>
            <a:endParaRPr lang="en-US" altLang="zh-CN" sz="1400" dirty="0"/>
          </a:p>
          <a:p>
            <a:pPr marL="285750" indent="-285750">
              <a:buFont typeface="Arial" panose="020B0604020202020204" pitchFamily="34" charset="0"/>
              <a:buChar char="•"/>
            </a:pPr>
            <a:r>
              <a:rPr lang="en-US" altLang="zh-CN" sz="1400" dirty="0" smtClean="0"/>
              <a:t>“S-HMM w/ equal </a:t>
            </a:r>
            <a:r>
              <a:rPr lang="en-US" altLang="zh-CN" sz="1400" dirty="0" err="1" smtClean="0"/>
              <a:t>trans.prob</a:t>
            </a:r>
            <a:r>
              <a:rPr lang="en-US" altLang="zh-CN" sz="1400" dirty="0" smtClean="0"/>
              <a:t>: uses RSSI statistics to determine the emission probability but uses uniform transition probability to the adjacent segments.</a:t>
            </a:r>
            <a:endParaRPr lang="zh-CN" altLang="en-US" sz="1400" dirty="0"/>
          </a:p>
        </p:txBody>
      </p:sp>
      <p:sp>
        <p:nvSpPr>
          <p:cNvPr id="6" name="矩形 5"/>
          <p:cNvSpPr/>
          <p:nvPr/>
        </p:nvSpPr>
        <p:spPr>
          <a:xfrm>
            <a:off x="0" y="4706515"/>
            <a:ext cx="6096000" cy="954107"/>
          </a:xfrm>
          <a:prstGeom prst="rect">
            <a:avLst/>
          </a:prstGeom>
        </p:spPr>
        <p:txBody>
          <a:bodyPr wrap="square">
            <a:spAutoFit/>
          </a:bodyPr>
          <a:lstStyle/>
          <a:p>
            <a:pPr marL="285750" indent="-285750">
              <a:buFont typeface="Arial" panose="020B0604020202020204" pitchFamily="34" charset="0"/>
              <a:buChar char="•"/>
            </a:pPr>
            <a:r>
              <a:rPr lang="en-US" altLang="zh-CN" sz="1400" dirty="0" err="1" smtClean="0"/>
              <a:t>Ctrack</a:t>
            </a:r>
            <a:r>
              <a:rPr lang="en-US" altLang="zh-CN" sz="1400" dirty="0" smtClean="0"/>
              <a:t> cost performs worst as the segment length increases, </a:t>
            </a:r>
          </a:p>
          <a:p>
            <a:pPr marL="285750" indent="-285750">
              <a:buFont typeface="Arial" panose="020B0604020202020204" pitchFamily="34" charset="0"/>
              <a:buChar char="•"/>
            </a:pPr>
            <a:r>
              <a:rPr lang="en-US" altLang="zh-CN" sz="1400" dirty="0" smtClean="0"/>
              <a:t>Manhattan cost is more stable but still performs worse than S-HMM. </a:t>
            </a:r>
          </a:p>
          <a:p>
            <a:pPr marL="285750" indent="-285750">
              <a:buFont typeface="Arial" panose="020B0604020202020204" pitchFamily="34" charset="0"/>
              <a:buChar char="•"/>
            </a:pPr>
            <a:r>
              <a:rPr lang="en-US" altLang="zh-CN" sz="1400" dirty="0" smtClean="0"/>
              <a:t>The cost function is the main reason for the increase in the localization error of </a:t>
            </a:r>
            <a:r>
              <a:rPr lang="en-US" altLang="zh-CN" sz="1400" dirty="0" err="1" smtClean="0"/>
              <a:t>Ctrack</a:t>
            </a:r>
            <a:r>
              <a:rPr lang="en-US" altLang="zh-CN" sz="1400" dirty="0" smtClean="0"/>
              <a:t> as the segment length increases</a:t>
            </a:r>
            <a:endParaRPr lang="zh-CN" altLang="en-US" sz="1400" dirty="0"/>
          </a:p>
        </p:txBody>
      </p:sp>
      <p:sp>
        <p:nvSpPr>
          <p:cNvPr id="7" name="矩形 6"/>
          <p:cNvSpPr/>
          <p:nvPr/>
        </p:nvSpPr>
        <p:spPr>
          <a:xfrm>
            <a:off x="0" y="5828558"/>
            <a:ext cx="6096000" cy="954107"/>
          </a:xfrm>
          <a:prstGeom prst="rect">
            <a:avLst/>
          </a:prstGeom>
        </p:spPr>
        <p:txBody>
          <a:bodyPr wrap="square">
            <a:spAutoFit/>
          </a:bodyPr>
          <a:lstStyle/>
          <a:p>
            <a:pPr marL="285750" indent="-285750">
              <a:buFont typeface="Arial" panose="020B0604020202020204" pitchFamily="34" charset="0"/>
              <a:buChar char="•"/>
            </a:pPr>
            <a:r>
              <a:rPr lang="en-US" altLang="zh-CN" sz="1400" dirty="0"/>
              <a:t>S-HMM vs. “S-HMM w/ equal </a:t>
            </a:r>
            <a:r>
              <a:rPr lang="en-US" altLang="zh-CN" sz="1400" dirty="0" err="1"/>
              <a:t>trans.prob</a:t>
            </a:r>
            <a:r>
              <a:rPr lang="en-US" altLang="zh-CN" sz="1400" dirty="0"/>
              <a:t>.,”: the assumption of uniform distribution for the transition probability is the main reason for the steep increase in the localization error of </a:t>
            </a:r>
            <a:r>
              <a:rPr lang="en-US" altLang="zh-CN" sz="1400" dirty="0" err="1"/>
              <a:t>Ctrack</a:t>
            </a:r>
            <a:r>
              <a:rPr lang="en-US" altLang="zh-CN" sz="1400" dirty="0"/>
              <a:t> as the segment length decreases</a:t>
            </a:r>
            <a:r>
              <a:rPr lang="en-US" altLang="zh-CN" sz="1400" dirty="0" smtClean="0"/>
              <a:t>.</a:t>
            </a:r>
            <a:endParaRPr lang="zh-CN" altLang="en-US" sz="1400" dirty="0"/>
          </a:p>
        </p:txBody>
      </p:sp>
      <p:sp>
        <p:nvSpPr>
          <p:cNvPr id="8" name="矩形 7"/>
          <p:cNvSpPr/>
          <p:nvPr/>
        </p:nvSpPr>
        <p:spPr>
          <a:xfrm>
            <a:off x="5864352" y="4752681"/>
            <a:ext cx="6327648" cy="1815882"/>
          </a:xfrm>
          <a:prstGeom prst="rect">
            <a:avLst/>
          </a:prstGeom>
        </p:spPr>
        <p:txBody>
          <a:bodyPr wrap="square">
            <a:spAutoFit/>
          </a:bodyPr>
          <a:lstStyle/>
          <a:p>
            <a:pPr marL="285750" indent="-285750">
              <a:buFont typeface="Arial" panose="020B0604020202020204" pitchFamily="34" charset="0"/>
              <a:buChar char="•"/>
            </a:pPr>
            <a:r>
              <a:rPr lang="en-US" altLang="zh-CN" sz="1600" dirty="0" smtClean="0"/>
              <a:t>The </a:t>
            </a:r>
            <a:r>
              <a:rPr lang="en-US" altLang="zh-CN" sz="1600" dirty="0"/>
              <a:t>localization error of “S-HMM w/ equal </a:t>
            </a:r>
            <a:r>
              <a:rPr lang="en-US" altLang="zh-CN" sz="1600" dirty="0" err="1"/>
              <a:t>trans.prob</a:t>
            </a:r>
            <a:r>
              <a:rPr lang="en-US" altLang="zh-CN" sz="1600" dirty="0"/>
              <a:t>.” is smaller than that of S-HMM when the segment length is above 40 </a:t>
            </a:r>
            <a:r>
              <a:rPr lang="en-US" altLang="zh-CN" sz="1600" dirty="0" smtClean="0"/>
              <a:t>m</a:t>
            </a:r>
          </a:p>
          <a:p>
            <a:pPr marL="285750" indent="-285750">
              <a:buFont typeface="Arial" panose="020B0604020202020204" pitchFamily="34" charset="0"/>
              <a:buChar char="•"/>
            </a:pPr>
            <a:r>
              <a:rPr lang="en-US" altLang="zh-CN" sz="1600" dirty="0" smtClean="0">
                <a:solidFill>
                  <a:srgbClr val="C00000"/>
                </a:solidFill>
              </a:rPr>
              <a:t>our implicit assumption </a:t>
            </a:r>
            <a:r>
              <a:rPr lang="en-US" altLang="zh-CN" sz="1600" dirty="0" smtClean="0"/>
              <a:t>of memoryless transitions between road segments in determining the statistics of the driver’s behavior </a:t>
            </a:r>
            <a:r>
              <a:rPr lang="en-US" altLang="zh-CN" sz="1600" dirty="0">
                <a:solidFill>
                  <a:srgbClr val="C00000"/>
                </a:solidFill>
              </a:rPr>
              <a:t>loses validity </a:t>
            </a:r>
            <a:r>
              <a:rPr lang="en-US" altLang="zh-CN" sz="1600" dirty="0" smtClean="0"/>
              <a:t>as the segment length increases. </a:t>
            </a:r>
          </a:p>
          <a:p>
            <a:pPr marL="285750" indent="-285750">
              <a:buFont typeface="Arial" panose="020B0604020202020204" pitchFamily="34" charset="0"/>
              <a:buChar char="•"/>
            </a:pPr>
            <a:r>
              <a:rPr lang="en-US" altLang="zh-CN" sz="1600" dirty="0" smtClean="0"/>
              <a:t>As the segment length increases, we may need to include the state duration density in the HMM.</a:t>
            </a:r>
            <a:endParaRPr lang="zh-CN" altLang="en-US" sz="1600" dirty="0"/>
          </a:p>
        </p:txBody>
      </p:sp>
      <p:sp>
        <p:nvSpPr>
          <p:cNvPr id="9" name="矩形 8"/>
          <p:cNvSpPr/>
          <p:nvPr/>
        </p:nvSpPr>
        <p:spPr>
          <a:xfrm>
            <a:off x="8837457" y="6488668"/>
            <a:ext cx="3466013" cy="369332"/>
          </a:xfrm>
          <a:prstGeom prst="rect">
            <a:avLst/>
          </a:prstGeom>
          <a:solidFill>
            <a:srgbClr val="FFFF00"/>
          </a:solidFill>
        </p:spPr>
        <p:txBody>
          <a:bodyPr wrap="none">
            <a:spAutoFit/>
          </a:bodyPr>
          <a:lstStyle/>
          <a:p>
            <a:r>
              <a:rPr lang="en-US" altLang="zh-CN" dirty="0" smtClean="0"/>
              <a:t>V. PERFORMANCE EVALUATION </a:t>
            </a:r>
            <a:endParaRPr lang="zh-CN" altLang="en-US" dirty="0"/>
          </a:p>
        </p:txBody>
      </p:sp>
    </p:spTree>
    <p:extLst>
      <p:ext uri="{BB962C8B-B14F-4D97-AF65-F5344CB8AC3E}">
        <p14:creationId xmlns:p14="http://schemas.microsoft.com/office/powerpoint/2010/main" val="3738025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 Energy Consumption Comparison </a:t>
            </a:r>
            <a:endParaRPr lang="zh-CN" altLang="en-US" dirty="0"/>
          </a:p>
        </p:txBody>
      </p:sp>
      <p:sp>
        <p:nvSpPr>
          <p:cNvPr id="3" name="内容占位符 2"/>
          <p:cNvSpPr>
            <a:spLocks noGrp="1"/>
          </p:cNvSpPr>
          <p:nvPr>
            <p:ph idx="1"/>
          </p:nvPr>
        </p:nvSpPr>
        <p:spPr>
          <a:xfrm>
            <a:off x="838200" y="1825624"/>
            <a:ext cx="10515600" cy="4733671"/>
          </a:xfrm>
        </p:spPr>
        <p:txBody>
          <a:bodyPr>
            <a:normAutofit fontScale="77500" lnSpcReduction="20000"/>
          </a:bodyPr>
          <a:lstStyle/>
          <a:p>
            <a:r>
              <a:rPr lang="en-US" altLang="zh-CN" dirty="0" smtClean="0"/>
              <a:t>The cell phone is expected to operate in the tracking phase after a short training period. </a:t>
            </a:r>
          </a:p>
          <a:p>
            <a:r>
              <a:rPr lang="en-US" altLang="zh-CN" dirty="0" smtClean="0"/>
              <a:t>The training can be also done by using some voluntary mobile phones only. </a:t>
            </a:r>
          </a:p>
          <a:p>
            <a:r>
              <a:rPr lang="en-US" altLang="zh-CN" dirty="0" smtClean="0"/>
              <a:t>Since cell phones continuously track base stations as part of their normal operation, the marginal energy cost of the tracking phase is driven by </a:t>
            </a:r>
            <a:r>
              <a:rPr lang="en-US" altLang="zh-CN" b="1" dirty="0" smtClean="0">
                <a:solidFill>
                  <a:srgbClr val="C00000"/>
                </a:solidFill>
              </a:rPr>
              <a:t>the CPU load </a:t>
            </a:r>
            <a:r>
              <a:rPr lang="en-US" altLang="zh-CN" dirty="0" smtClean="0"/>
              <a:t>to process base station signatures and to send this information to the central server. </a:t>
            </a:r>
          </a:p>
          <a:p>
            <a:pPr lvl="1"/>
            <a:r>
              <a:rPr lang="en-US" altLang="zh-CN" dirty="0" smtClean="0"/>
              <a:t>Processing a cell tower signature might require at most 100 000 instructions, which costs at most 30 </a:t>
            </a:r>
            <a:r>
              <a:rPr lang="en-US" altLang="zh-CN" dirty="0" err="1" smtClean="0"/>
              <a:t>μJ</a:t>
            </a:r>
            <a:r>
              <a:rPr lang="en-US" altLang="zh-CN" dirty="0" smtClean="0"/>
              <a:t> on an ARM Cortex-A8 processor. </a:t>
            </a:r>
          </a:p>
          <a:p>
            <a:r>
              <a:rPr lang="en-US" altLang="zh-CN" dirty="0" smtClean="0"/>
              <a:t>The energy required to </a:t>
            </a:r>
            <a:r>
              <a:rPr lang="en-US" altLang="zh-CN" b="1" dirty="0" smtClean="0">
                <a:solidFill>
                  <a:srgbClr val="C00000"/>
                </a:solidFill>
              </a:rPr>
              <a:t>send the packets </a:t>
            </a:r>
            <a:r>
              <a:rPr lang="en-US" altLang="zh-CN" dirty="0" smtClean="0"/>
              <a:t>depends on how frequently the data are uploaded to the central server. </a:t>
            </a:r>
          </a:p>
          <a:p>
            <a:pPr lvl="1"/>
            <a:r>
              <a:rPr lang="en-US" altLang="zh-CN" dirty="0" smtClean="0"/>
              <a:t>A negligible amount of additional power is consumed if </a:t>
            </a:r>
            <a:r>
              <a:rPr lang="en-US" altLang="zh-CN" b="1" dirty="0" smtClean="0">
                <a:solidFill>
                  <a:srgbClr val="C00000"/>
                </a:solidFill>
              </a:rPr>
              <a:t>the collected data are compressed </a:t>
            </a:r>
            <a:r>
              <a:rPr lang="en-US" altLang="zh-CN" dirty="0" smtClean="0"/>
              <a:t>using simple </a:t>
            </a:r>
            <a:r>
              <a:rPr lang="en-US" altLang="zh-CN" dirty="0" err="1" smtClean="0"/>
              <a:t>gzip</a:t>
            </a:r>
            <a:r>
              <a:rPr lang="en-US" altLang="zh-CN" dirty="0" smtClean="0"/>
              <a:t> compression and are sent every minute. </a:t>
            </a:r>
          </a:p>
          <a:p>
            <a:pPr lvl="1"/>
            <a:r>
              <a:rPr lang="en-US" altLang="zh-CN" dirty="0" smtClean="0"/>
              <a:t>Acquiring cell-phone signatures with a period of 2 s therefore results in power consumption of 15 </a:t>
            </a:r>
            <a:r>
              <a:rPr lang="en-US" altLang="zh-CN" dirty="0" err="1" smtClean="0"/>
              <a:t>μW</a:t>
            </a:r>
            <a:r>
              <a:rPr lang="en-US" altLang="zh-CN" dirty="0" smtClean="0"/>
              <a:t>. </a:t>
            </a:r>
          </a:p>
          <a:p>
            <a:r>
              <a:rPr lang="en-US" altLang="zh-CN" dirty="0" smtClean="0"/>
              <a:t>The power consumption of GPS on the other hand is measured to be around 400 </a:t>
            </a:r>
            <a:r>
              <a:rPr lang="en-US" altLang="zh-CN" dirty="0" err="1" smtClean="0"/>
              <a:t>mW</a:t>
            </a:r>
            <a:r>
              <a:rPr lang="en-US" altLang="zh-CN" dirty="0" smtClean="0"/>
              <a:t>, which is several orders larger than that of the GSM-based localization. </a:t>
            </a:r>
            <a:endParaRPr lang="zh-CN" altLang="en-US" dirty="0"/>
          </a:p>
        </p:txBody>
      </p:sp>
    </p:spTree>
    <p:extLst>
      <p:ext uri="{BB962C8B-B14F-4D97-AF65-F5344CB8AC3E}">
        <p14:creationId xmlns:p14="http://schemas.microsoft.com/office/powerpoint/2010/main" val="2704447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VI. CONCLUSION </a:t>
            </a:r>
            <a:endParaRPr lang="zh-CN" altLang="en-US" dirty="0"/>
          </a:p>
        </p:txBody>
      </p:sp>
      <p:sp>
        <p:nvSpPr>
          <p:cNvPr id="3" name="内容占位符 2"/>
          <p:cNvSpPr>
            <a:spLocks noGrp="1"/>
          </p:cNvSpPr>
          <p:nvPr>
            <p:ph idx="1"/>
          </p:nvPr>
        </p:nvSpPr>
        <p:spPr>
          <a:xfrm>
            <a:off x="838200" y="1825624"/>
            <a:ext cx="10515600" cy="4733671"/>
          </a:xfrm>
        </p:spPr>
        <p:txBody>
          <a:bodyPr>
            <a:normAutofit fontScale="92500" lnSpcReduction="20000"/>
          </a:bodyPr>
          <a:lstStyle/>
          <a:p>
            <a:r>
              <a:rPr lang="en-US" altLang="zh-CN" dirty="0" smtClean="0"/>
              <a:t>We proposed </a:t>
            </a:r>
            <a:r>
              <a:rPr lang="en-US" altLang="zh-CN" dirty="0" smtClean="0">
                <a:solidFill>
                  <a:srgbClr val="C00000"/>
                </a:solidFill>
              </a:rPr>
              <a:t>a statistical fingerprinting approach </a:t>
            </a:r>
            <a:r>
              <a:rPr lang="en-US" altLang="zh-CN" dirty="0" smtClean="0"/>
              <a:t>to position a mobile device </a:t>
            </a:r>
            <a:r>
              <a:rPr lang="en-US" altLang="zh-CN" dirty="0">
                <a:solidFill>
                  <a:srgbClr val="0070C0"/>
                </a:solidFill>
              </a:rPr>
              <a:t>that follows any predetermined route </a:t>
            </a:r>
            <a:r>
              <a:rPr lang="en-US" altLang="zh-CN" dirty="0" smtClean="0"/>
              <a:t>by </a:t>
            </a:r>
            <a:r>
              <a:rPr lang="en-US" altLang="zh-CN" dirty="0">
                <a:solidFill>
                  <a:srgbClr val="0070C0"/>
                </a:solidFill>
              </a:rPr>
              <a:t>using RSSI measurements</a:t>
            </a:r>
            <a:r>
              <a:rPr lang="en-US" altLang="zh-CN" dirty="0" smtClean="0">
                <a:solidFill>
                  <a:srgbClr val="C00000"/>
                </a:solidFill>
              </a:rPr>
              <a:t> </a:t>
            </a:r>
            <a:r>
              <a:rPr lang="en-US" altLang="zh-CN" dirty="0" smtClean="0"/>
              <a:t>recorded from at most seven cellular base stations in the course of the </a:t>
            </a:r>
            <a:r>
              <a:rPr lang="en-US" altLang="zh-CN" dirty="0">
                <a:solidFill>
                  <a:srgbClr val="0070C0"/>
                </a:solidFill>
              </a:rPr>
              <a:t>normal operation </a:t>
            </a:r>
            <a:r>
              <a:rPr lang="en-US" altLang="zh-CN" dirty="0" smtClean="0"/>
              <a:t>of GSM-based mobile phones with </a:t>
            </a:r>
            <a:r>
              <a:rPr lang="en-US" altLang="zh-CN" dirty="0" smtClean="0">
                <a:solidFill>
                  <a:srgbClr val="0070C0"/>
                </a:solidFill>
              </a:rPr>
              <a:t>minimal energy consumption</a:t>
            </a:r>
            <a:r>
              <a:rPr lang="en-US" altLang="zh-CN" dirty="0" smtClean="0"/>
              <a:t>. </a:t>
            </a:r>
          </a:p>
          <a:p>
            <a:r>
              <a:rPr lang="en-US" altLang="zh-CN" dirty="0" smtClean="0"/>
              <a:t>We incorporate the </a:t>
            </a:r>
            <a:r>
              <a:rPr lang="en-US" altLang="zh-CN" dirty="0" smtClean="0">
                <a:solidFill>
                  <a:srgbClr val="0070C0"/>
                </a:solidFill>
              </a:rPr>
              <a:t>route constraint </a:t>
            </a:r>
            <a:r>
              <a:rPr lang="en-US" altLang="zh-CN" dirty="0" smtClean="0"/>
              <a:t>for the motion of the vehicles by using an HMM. </a:t>
            </a:r>
          </a:p>
          <a:p>
            <a:r>
              <a:rPr lang="en-US" altLang="zh-CN" dirty="0" smtClean="0"/>
              <a:t>We demonstrate that training the HMM based on the average </a:t>
            </a:r>
            <a:r>
              <a:rPr lang="en-US" altLang="zh-CN" dirty="0" smtClean="0">
                <a:solidFill>
                  <a:srgbClr val="0070C0"/>
                </a:solidFill>
              </a:rPr>
              <a:t>driver statistics </a:t>
            </a:r>
            <a:r>
              <a:rPr lang="en-US" altLang="zh-CN" dirty="0" smtClean="0"/>
              <a:t>on the road and </a:t>
            </a:r>
            <a:r>
              <a:rPr lang="en-US" altLang="zh-CN" dirty="0">
                <a:solidFill>
                  <a:srgbClr val="0070C0"/>
                </a:solidFill>
              </a:rPr>
              <a:t>the probabilistic distribution of the RSSI vectors in each road segment </a:t>
            </a:r>
            <a:endParaRPr lang="en-US" altLang="zh-CN" dirty="0" smtClean="0">
              <a:solidFill>
                <a:srgbClr val="0070C0"/>
              </a:solidFill>
            </a:endParaRPr>
          </a:p>
          <a:p>
            <a:pPr lvl="1"/>
            <a:r>
              <a:rPr lang="en-US" altLang="zh-CN" dirty="0" smtClean="0"/>
              <a:t>considerably improves the accuracy of the previously proposed HMM-based techniques </a:t>
            </a:r>
          </a:p>
          <a:p>
            <a:pPr lvl="1"/>
            <a:r>
              <a:rPr lang="en-US" altLang="zh-CN" dirty="0" smtClean="0"/>
              <a:t>and provides localization performance robust over different segment lengths by using extensive cellular data collected in Istanbul, Turkey; Berkeley, CA, USA; and New Delhi, India.</a:t>
            </a:r>
            <a:endParaRPr lang="zh-CN" altLang="en-US" dirty="0"/>
          </a:p>
        </p:txBody>
      </p:sp>
    </p:spTree>
    <p:extLst>
      <p:ext uri="{BB962C8B-B14F-4D97-AF65-F5344CB8AC3E}">
        <p14:creationId xmlns:p14="http://schemas.microsoft.com/office/powerpoint/2010/main" val="3738821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474700"/>
            <a:ext cx="9144000" cy="2387600"/>
          </a:xfrm>
        </p:spPr>
        <p:txBody>
          <a:bodyPr>
            <a:normAutofit/>
          </a:bodyPr>
          <a:lstStyle/>
          <a:p>
            <a:r>
              <a:rPr lang="en-US" altLang="zh-CN" dirty="0" err="1"/>
              <a:t>Ctrack</a:t>
            </a:r>
            <a:r>
              <a:rPr lang="en-US" altLang="zh-CN" dirty="0"/>
              <a:t>—</a:t>
            </a:r>
            <a:br>
              <a:rPr lang="en-US" altLang="zh-CN" dirty="0"/>
            </a:br>
            <a:r>
              <a:rPr lang="en-US" altLang="zh-CN" sz="4900" dirty="0"/>
              <a:t>Accurate, Low-Energy Trajectory Mapping for Mobile Devices</a:t>
            </a:r>
            <a:endParaRPr lang="zh-CN" altLang="en-US" dirty="0"/>
          </a:p>
        </p:txBody>
      </p:sp>
    </p:spTree>
    <p:extLst>
      <p:ext uri="{BB962C8B-B14F-4D97-AF65-F5344CB8AC3E}">
        <p14:creationId xmlns:p14="http://schemas.microsoft.com/office/powerpoint/2010/main" val="3545207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05836" y="1508760"/>
            <a:ext cx="3548921" cy="2667699"/>
          </a:xfr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9" y="24449"/>
            <a:ext cx="3916100" cy="3022828"/>
          </a:xfrm>
          <a:prstGeom prst="rect">
            <a:avLst/>
          </a:prstGeom>
        </p:spPr>
      </p:pic>
      <p:pic>
        <p:nvPicPr>
          <p:cNvPr id="9" name="图片 8"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2618" y="24449"/>
            <a:ext cx="4001019" cy="3022828"/>
          </a:xfrm>
          <a:prstGeom prst="rect">
            <a:avLst/>
          </a:prstGeom>
        </p:spPr>
      </p:pic>
      <p:pic>
        <p:nvPicPr>
          <p:cNvPr id="11" name="图片 10"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225" y="3359994"/>
            <a:ext cx="4021160" cy="3030545"/>
          </a:xfrm>
          <a:prstGeom prst="rect">
            <a:avLst/>
          </a:prstGeom>
        </p:spPr>
      </p:pic>
      <p:pic>
        <p:nvPicPr>
          <p:cNvPr id="13" name="图片 12"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3384" y="3387953"/>
            <a:ext cx="4001019" cy="3002586"/>
          </a:xfrm>
          <a:prstGeom prst="rect">
            <a:avLst/>
          </a:prstGeom>
        </p:spPr>
      </p:pic>
      <p:sp>
        <p:nvSpPr>
          <p:cNvPr id="3" name="矩形 2"/>
          <p:cNvSpPr/>
          <p:nvPr/>
        </p:nvSpPr>
        <p:spPr>
          <a:xfrm>
            <a:off x="0" y="3022828"/>
            <a:ext cx="3552576" cy="369332"/>
          </a:xfrm>
          <a:prstGeom prst="rect">
            <a:avLst/>
          </a:prstGeom>
        </p:spPr>
        <p:txBody>
          <a:bodyPr wrap="none">
            <a:spAutoFit/>
          </a:bodyPr>
          <a:lstStyle/>
          <a:p>
            <a:r>
              <a:rPr lang="en-US" altLang="zh-CN" dirty="0"/>
              <a:t>(a) Raw points before sequencing </a:t>
            </a:r>
            <a:endParaRPr lang="zh-CN" altLang="en-US" dirty="0"/>
          </a:p>
        </p:txBody>
      </p:sp>
      <p:sp>
        <p:nvSpPr>
          <p:cNvPr id="4" name="矩形 3"/>
          <p:cNvSpPr/>
          <p:nvPr/>
        </p:nvSpPr>
        <p:spPr>
          <a:xfrm>
            <a:off x="4714051" y="2964801"/>
            <a:ext cx="2763898" cy="369332"/>
          </a:xfrm>
          <a:prstGeom prst="rect">
            <a:avLst/>
          </a:prstGeom>
        </p:spPr>
        <p:txBody>
          <a:bodyPr wrap="none">
            <a:spAutoFit/>
          </a:bodyPr>
          <a:lstStyle/>
          <a:p>
            <a:r>
              <a:rPr lang="en-US" altLang="zh-CN" dirty="0"/>
              <a:t>(b) After Grid Sequencing </a:t>
            </a:r>
            <a:endParaRPr lang="zh-CN" altLang="en-US" dirty="0"/>
          </a:p>
        </p:txBody>
      </p:sp>
      <p:sp>
        <p:nvSpPr>
          <p:cNvPr id="6" name="矩形 5"/>
          <p:cNvSpPr/>
          <p:nvPr/>
        </p:nvSpPr>
        <p:spPr>
          <a:xfrm>
            <a:off x="142366" y="6358373"/>
            <a:ext cx="2162772" cy="369332"/>
          </a:xfrm>
          <a:prstGeom prst="rect">
            <a:avLst/>
          </a:prstGeom>
        </p:spPr>
        <p:txBody>
          <a:bodyPr wrap="none">
            <a:spAutoFit/>
          </a:bodyPr>
          <a:lstStyle/>
          <a:p>
            <a:r>
              <a:rPr lang="en-US" altLang="zh-CN" dirty="0"/>
              <a:t>(c) After smoothing </a:t>
            </a:r>
            <a:endParaRPr lang="zh-CN" altLang="en-US" dirty="0"/>
          </a:p>
        </p:txBody>
      </p:sp>
      <p:sp>
        <p:nvSpPr>
          <p:cNvPr id="8" name="矩形 7"/>
          <p:cNvSpPr/>
          <p:nvPr/>
        </p:nvSpPr>
        <p:spPr>
          <a:xfrm>
            <a:off x="4352618" y="6259693"/>
            <a:ext cx="3248005" cy="369332"/>
          </a:xfrm>
          <a:prstGeom prst="rect">
            <a:avLst/>
          </a:prstGeom>
        </p:spPr>
        <p:txBody>
          <a:bodyPr wrap="none">
            <a:spAutoFit/>
          </a:bodyPr>
          <a:lstStyle/>
          <a:p>
            <a:r>
              <a:rPr lang="en-US" altLang="zh-CN" dirty="0"/>
              <a:t>(d) Final map-matched output </a:t>
            </a:r>
            <a:endParaRPr lang="zh-CN" altLang="en-US" dirty="0"/>
          </a:p>
        </p:txBody>
      </p:sp>
      <p:sp>
        <p:nvSpPr>
          <p:cNvPr id="10" name="矩形 9"/>
          <p:cNvSpPr/>
          <p:nvPr/>
        </p:nvSpPr>
        <p:spPr>
          <a:xfrm>
            <a:off x="8515105" y="4254589"/>
            <a:ext cx="3539652" cy="830997"/>
          </a:xfrm>
          <a:prstGeom prst="rect">
            <a:avLst/>
          </a:prstGeom>
        </p:spPr>
        <p:txBody>
          <a:bodyPr wrap="square">
            <a:spAutoFit/>
          </a:bodyPr>
          <a:lstStyle/>
          <a:p>
            <a:r>
              <a:rPr lang="en-US" altLang="zh-CN" sz="1600" dirty="0"/>
              <a:t>Figure 1: GSM Localization Errors. Raw location samples are in red and the true driving path is in black</a:t>
            </a:r>
            <a:endParaRPr lang="zh-CN" altLang="en-US" sz="1600" dirty="0"/>
          </a:p>
        </p:txBody>
      </p:sp>
    </p:spTree>
    <p:extLst>
      <p:ext uri="{BB962C8B-B14F-4D97-AF65-F5344CB8AC3E}">
        <p14:creationId xmlns:p14="http://schemas.microsoft.com/office/powerpoint/2010/main" val="2810269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6146" y="883866"/>
            <a:ext cx="5025004" cy="4351338"/>
          </a:xfrm>
          <a:ln>
            <a:solidFill>
              <a:schemeClr val="tx1"/>
            </a:solidFill>
          </a:ln>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1089" y="1109270"/>
            <a:ext cx="5792008" cy="4991797"/>
          </a:xfrm>
          <a:prstGeom prst="rect">
            <a:avLst/>
          </a:prstGeom>
        </p:spPr>
      </p:pic>
      <p:sp>
        <p:nvSpPr>
          <p:cNvPr id="3" name="矩形 2"/>
          <p:cNvSpPr/>
          <p:nvPr/>
        </p:nvSpPr>
        <p:spPr>
          <a:xfrm>
            <a:off x="1461548" y="5432307"/>
            <a:ext cx="3919663" cy="369332"/>
          </a:xfrm>
          <a:prstGeom prst="rect">
            <a:avLst/>
          </a:prstGeom>
        </p:spPr>
        <p:txBody>
          <a:bodyPr wrap="none">
            <a:spAutoFit/>
          </a:bodyPr>
          <a:lstStyle/>
          <a:p>
            <a:r>
              <a:rPr lang="en-US" altLang="zh-CN" dirty="0"/>
              <a:t>Figure 3: </a:t>
            </a:r>
            <a:r>
              <a:rPr lang="en-US" altLang="zh-CN" dirty="0" err="1"/>
              <a:t>CTrack</a:t>
            </a:r>
            <a:r>
              <a:rPr lang="en-US" altLang="zh-CN" dirty="0"/>
              <a:t> System Architecture. </a:t>
            </a:r>
            <a:endParaRPr lang="zh-CN" altLang="en-US" dirty="0"/>
          </a:p>
        </p:txBody>
      </p:sp>
    </p:spTree>
    <p:extLst>
      <p:ext uri="{BB962C8B-B14F-4D97-AF65-F5344CB8AC3E}">
        <p14:creationId xmlns:p14="http://schemas.microsoft.com/office/powerpoint/2010/main" val="1287622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Grid Sequencing</a:t>
            </a:r>
            <a:endParaRPr lang="zh-CN" altLang="en-US" dirty="0"/>
          </a:p>
        </p:txBody>
      </p:sp>
      <p:sp>
        <p:nvSpPr>
          <p:cNvPr id="3" name="内容占位符 2"/>
          <p:cNvSpPr>
            <a:spLocks noGrp="1"/>
          </p:cNvSpPr>
          <p:nvPr>
            <p:ph idx="1"/>
          </p:nvPr>
        </p:nvSpPr>
        <p:spPr/>
        <p:txBody>
          <a:bodyPr>
            <a:normAutofit/>
          </a:bodyPr>
          <a:lstStyle/>
          <a:p>
            <a:pPr marL="514350" indent="-514350">
              <a:buFont typeface="+mj-lt"/>
              <a:buAutoNum type="arabicPeriod"/>
            </a:pPr>
            <a:r>
              <a:rPr lang="en-US" altLang="zh-CN" dirty="0" smtClean="0"/>
              <a:t>Windowing (</a:t>
            </a:r>
            <a:r>
              <a:rPr lang="en-US" altLang="zh-CN" dirty="0"/>
              <a:t>phone typically sees all nearby cell towers within 3 scans, which takes about 5 seconds)</a:t>
            </a:r>
          </a:p>
          <a:p>
            <a:pPr marL="514350" indent="-514350">
              <a:buFont typeface="+mj-lt"/>
              <a:buAutoNum type="arabicPeriod"/>
            </a:pPr>
            <a:r>
              <a:rPr lang="en-US" altLang="zh-CN" dirty="0"/>
              <a:t>Hidden </a:t>
            </a:r>
            <a:r>
              <a:rPr lang="en-US" altLang="zh-CN" dirty="0" smtClean="0"/>
              <a:t>States (</a:t>
            </a:r>
            <a:r>
              <a:rPr lang="en-US" altLang="zh-CN" dirty="0"/>
              <a:t>grid cells)</a:t>
            </a:r>
          </a:p>
          <a:p>
            <a:pPr marL="514350" indent="-514350">
              <a:buFont typeface="+mj-lt"/>
              <a:buAutoNum type="arabicPeriod"/>
            </a:pPr>
            <a:r>
              <a:rPr lang="en-US" altLang="zh-CN" dirty="0"/>
              <a:t>Emission Score:</a:t>
            </a:r>
          </a:p>
          <a:p>
            <a:pPr marL="0" indent="0">
              <a:buNone/>
            </a:pPr>
            <a:r>
              <a:rPr lang="en-US" altLang="zh-CN" dirty="0"/>
              <a:t>	M: number of matching cell IDs, </a:t>
            </a:r>
            <a:r>
              <a:rPr lang="en-US" altLang="zh-CN" dirty="0" err="1"/>
              <a:t>λ</a:t>
            </a:r>
            <a:r>
              <a:rPr lang="en-US" altLang="zh-CN" sz="1400" dirty="0" err="1"/>
              <a:t>match</a:t>
            </a:r>
            <a:r>
              <a:rPr lang="en-US" altLang="zh-CN" dirty="0"/>
              <a:t>: weighting parameter,</a:t>
            </a:r>
          </a:p>
          <a:p>
            <a:pPr marL="0" indent="0">
              <a:buNone/>
            </a:pPr>
            <a:r>
              <a:rPr lang="en-US" altLang="zh-CN" dirty="0"/>
              <a:t>	</a:t>
            </a:r>
            <a:r>
              <a:rPr lang="en-US" altLang="zh-CN" dirty="0" err="1"/>
              <a:t>d</a:t>
            </a:r>
            <a:r>
              <a:rPr lang="en-US" altLang="zh-CN" sz="1400" dirty="0" err="1"/>
              <a:t>R</a:t>
            </a:r>
            <a:r>
              <a:rPr lang="en-US" altLang="zh-CN" dirty="0"/>
              <a:t>: Euclidean distance, need normalize</a:t>
            </a:r>
          </a:p>
          <a:p>
            <a:pPr marL="0" indent="0">
              <a:buNone/>
            </a:pPr>
            <a:r>
              <a:rPr lang="en-US" altLang="zh-CN" dirty="0"/>
              <a:t>	</a:t>
            </a:r>
            <a:r>
              <a:rPr lang="en-US" altLang="zh-CN" sz="1600" dirty="0"/>
              <a:t>{(ID=1, RSSI=3), (ID=2, RSSI=5)} and {(ID=1, RSSI=6), (ID=2, RSSI=4), (ID=3, RSSI=10)}</a:t>
            </a:r>
            <a:endParaRPr lang="en-US" altLang="zh-CN" dirty="0"/>
          </a:p>
          <a:p>
            <a:pPr marL="514350" indent="-514350">
              <a:buFont typeface="+mj-lt"/>
              <a:buAutoNum type="arabicPeriod" startAt="4"/>
            </a:pPr>
            <a:r>
              <a:rPr lang="en-US" altLang="zh-CN" dirty="0"/>
              <a:t>Transition Score</a:t>
            </a:r>
            <a:endParaRPr lang="zh-CN" altLang="en-US" dirty="0"/>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494" y="3208585"/>
            <a:ext cx="4822111" cy="571965"/>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1113" y="5859399"/>
            <a:ext cx="4639322" cy="905001"/>
          </a:xfrm>
          <a:prstGeom prst="rect">
            <a:avLst/>
          </a:prstGeom>
        </p:spPr>
      </p:pic>
      <p:sp>
        <p:nvSpPr>
          <p:cNvPr id="4" name="矩形 3"/>
          <p:cNvSpPr/>
          <p:nvPr/>
        </p:nvSpPr>
        <p:spPr>
          <a:xfrm>
            <a:off x="5512419" y="566241"/>
            <a:ext cx="5728010" cy="923330"/>
          </a:xfrm>
          <a:prstGeom prst="rect">
            <a:avLst/>
          </a:prstGeom>
          <a:ln>
            <a:solidFill>
              <a:srgbClr val="C00000"/>
            </a:solidFill>
          </a:ln>
        </p:spPr>
        <p:txBody>
          <a:bodyPr wrap="square">
            <a:spAutoFit/>
          </a:bodyPr>
          <a:lstStyle/>
          <a:p>
            <a:r>
              <a:rPr lang="en-US" altLang="zh-CN" dirty="0"/>
              <a:t>Grid sequencing uses a Hidden Markov Model (HMM) to determine </a:t>
            </a:r>
            <a:r>
              <a:rPr lang="en-US" altLang="zh-CN" dirty="0">
                <a:solidFill>
                  <a:srgbClr val="0070C0"/>
                </a:solidFill>
              </a:rPr>
              <a:t>the sequence of grid cells </a:t>
            </a:r>
            <a:r>
              <a:rPr lang="en-US" altLang="zh-CN" dirty="0"/>
              <a:t>corresponding to </a:t>
            </a:r>
            <a:r>
              <a:rPr lang="en-US" altLang="zh-CN" dirty="0">
                <a:solidFill>
                  <a:srgbClr val="0070C0"/>
                </a:solidFill>
              </a:rPr>
              <a:t>a timestamped sequence of cellular fingerprints</a:t>
            </a:r>
            <a:endParaRPr lang="zh-CN" altLang="en-US" dirty="0">
              <a:solidFill>
                <a:srgbClr val="0070C0"/>
              </a:solidFill>
            </a:endParaRPr>
          </a:p>
        </p:txBody>
      </p:sp>
    </p:spTree>
    <p:extLst>
      <p:ext uri="{BB962C8B-B14F-4D97-AF65-F5344CB8AC3E}">
        <p14:creationId xmlns:p14="http://schemas.microsoft.com/office/powerpoint/2010/main" val="1793377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Smoothing and Interpolation</a:t>
            </a:r>
            <a:br>
              <a:rPr lang="en-US" altLang="zh-CN" dirty="0"/>
            </a:br>
            <a:r>
              <a:rPr lang="en-US" altLang="zh-CN" sz="2800" dirty="0"/>
              <a:t>(grid sequence </a:t>
            </a:r>
            <a:r>
              <a:rPr lang="en-US" altLang="zh-CN" sz="2800" dirty="0">
                <a:sym typeface="Wingdings" panose="05000000000000000000" pitchFamily="2" charset="2"/>
              </a:rPr>
              <a:t></a:t>
            </a:r>
            <a:r>
              <a:rPr lang="en-US" altLang="zh-CN" sz="2800" dirty="0"/>
              <a:t> coordinates sequence)</a:t>
            </a:r>
            <a:endParaRPr lang="zh-CN" altLang="en-US" dirty="0"/>
          </a:p>
        </p:txBody>
      </p:sp>
      <p:sp>
        <p:nvSpPr>
          <p:cNvPr id="3" name="内容占位符 2"/>
          <p:cNvSpPr>
            <a:spLocks noGrp="1"/>
          </p:cNvSpPr>
          <p:nvPr>
            <p:ph idx="1"/>
          </p:nvPr>
        </p:nvSpPr>
        <p:spPr/>
        <p:txBody>
          <a:bodyPr/>
          <a:lstStyle/>
          <a:p>
            <a:pPr marL="514350" indent="-514350">
              <a:buFont typeface="+mj-lt"/>
              <a:buAutoNum type="arabicPeriod"/>
            </a:pPr>
            <a:r>
              <a:rPr lang="en-US" altLang="zh-CN" dirty="0"/>
              <a:t>Smoothing filter:</a:t>
            </a:r>
          </a:p>
          <a:p>
            <a:pPr marL="971550" lvl="1" indent="-514350">
              <a:buFont typeface="+mj-lt"/>
              <a:buAutoNum type="arabicPeriod"/>
            </a:pPr>
            <a:r>
              <a:rPr lang="en-US" altLang="zh-CN" dirty="0"/>
              <a:t>centroid of the training points seen from the grid</a:t>
            </a:r>
          </a:p>
          <a:p>
            <a:pPr marL="971550" lvl="1" indent="-514350">
              <a:buFont typeface="+mj-lt"/>
              <a:buAutoNum type="arabicPeriod"/>
            </a:pPr>
            <a:r>
              <a:rPr lang="en-US" altLang="zh-CN" dirty="0"/>
              <a:t>smoothing low-pass filter with a sliding window, </a:t>
            </a:r>
            <a:r>
              <a:rPr lang="en-US" altLang="zh-CN" dirty="0" err="1"/>
              <a:t>calc</a:t>
            </a:r>
            <a:r>
              <a:rPr lang="en-US" altLang="zh-CN" dirty="0"/>
              <a:t> centroid of centroids in each </a:t>
            </a:r>
            <a:r>
              <a:rPr lang="en-US" altLang="zh-CN" dirty="0" smtClean="0"/>
              <a:t>window (</a:t>
            </a:r>
            <a:r>
              <a:rPr lang="en-US" altLang="zh-CN" dirty="0"/>
              <a:t>to deal with back-and-forth transitions between grids )</a:t>
            </a:r>
          </a:p>
          <a:p>
            <a:pPr marL="514350" indent="-514350">
              <a:buFont typeface="+mj-lt"/>
              <a:buAutoNum type="arabicPeriod"/>
            </a:pPr>
            <a:r>
              <a:rPr lang="en-US" altLang="zh-CN" dirty="0"/>
              <a:t>Interpolation</a:t>
            </a:r>
          </a:p>
          <a:p>
            <a:pPr lvl="1"/>
            <a:r>
              <a:rPr lang="en-US" altLang="zh-CN" dirty="0"/>
              <a:t>linearly interpolate these points to obtain points sampled at a 1-second interval</a:t>
            </a:r>
          </a:p>
        </p:txBody>
      </p:sp>
      <p:sp>
        <p:nvSpPr>
          <p:cNvPr id="4" name="矩形 3"/>
          <p:cNvSpPr/>
          <p:nvPr/>
        </p:nvSpPr>
        <p:spPr>
          <a:xfrm>
            <a:off x="628185" y="5253633"/>
            <a:ext cx="6096000" cy="923330"/>
          </a:xfrm>
          <a:prstGeom prst="rect">
            <a:avLst/>
          </a:prstGeom>
        </p:spPr>
        <p:txBody>
          <a:bodyPr>
            <a:spAutoFit/>
          </a:bodyPr>
          <a:lstStyle/>
          <a:p>
            <a:r>
              <a:rPr lang="en-US" altLang="zh-CN" dirty="0"/>
              <a:t>This component takes </a:t>
            </a:r>
            <a:r>
              <a:rPr lang="en-US" altLang="zh-CN" dirty="0">
                <a:solidFill>
                  <a:srgbClr val="0070C0"/>
                </a:solidFill>
              </a:rPr>
              <a:t>a grid sequence as input </a:t>
            </a:r>
            <a:r>
              <a:rPr lang="en-US" altLang="zh-CN" dirty="0"/>
              <a:t>and converts it into </a:t>
            </a:r>
            <a:r>
              <a:rPr lang="en-US" altLang="zh-CN" dirty="0">
                <a:solidFill>
                  <a:srgbClr val="0070C0"/>
                </a:solidFill>
              </a:rPr>
              <a:t>a sequence of (</a:t>
            </a:r>
            <a:r>
              <a:rPr lang="en-US" altLang="zh-CN" dirty="0" err="1">
                <a:solidFill>
                  <a:srgbClr val="0070C0"/>
                </a:solidFill>
              </a:rPr>
              <a:t>lat,lon</a:t>
            </a:r>
            <a:r>
              <a:rPr lang="en-US" altLang="zh-CN" dirty="0">
                <a:solidFill>
                  <a:srgbClr val="0070C0"/>
                </a:solidFill>
              </a:rPr>
              <a:t>) coordinates </a:t>
            </a:r>
            <a:r>
              <a:rPr lang="en-US" altLang="zh-CN" dirty="0"/>
              <a:t>that are then processed by the Segment Matching stage.</a:t>
            </a:r>
            <a:endParaRPr lang="zh-CN" altLang="en-US" dirty="0"/>
          </a:p>
        </p:txBody>
      </p:sp>
    </p:spTree>
    <p:extLst>
      <p:ext uri="{BB962C8B-B14F-4D97-AF65-F5344CB8AC3E}">
        <p14:creationId xmlns:p14="http://schemas.microsoft.com/office/powerpoint/2010/main" val="4181020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Current proposals for accurate positioning</a:t>
            </a:r>
            <a:endParaRPr lang="zh-CN" altLang="en-US" dirty="0"/>
          </a:p>
        </p:txBody>
      </p:sp>
      <p:sp>
        <p:nvSpPr>
          <p:cNvPr id="3" name="内容占位符 2"/>
          <p:cNvSpPr>
            <a:spLocks noGrp="1"/>
          </p:cNvSpPr>
          <p:nvPr>
            <p:ph idx="1"/>
          </p:nvPr>
        </p:nvSpPr>
        <p:spPr/>
        <p:txBody>
          <a:bodyPr>
            <a:normAutofit/>
          </a:bodyPr>
          <a:lstStyle/>
          <a:p>
            <a:r>
              <a:rPr lang="en-US" altLang="zh-CN" dirty="0" smtClean="0"/>
              <a:t>using GPS-enabled devices</a:t>
            </a:r>
          </a:p>
          <a:p>
            <a:pPr lvl="1"/>
            <a:r>
              <a:rPr lang="en-US" altLang="zh-CN" dirty="0" smtClean="0"/>
              <a:t>periodically recording the current time and position</a:t>
            </a:r>
          </a:p>
          <a:p>
            <a:pPr lvl="1"/>
            <a:r>
              <a:rPr lang="en-US" altLang="zh-CN" dirty="0" smtClean="0"/>
              <a:t>sending these data to a central server over a wireless network for further processing</a:t>
            </a:r>
          </a:p>
          <a:p>
            <a:r>
              <a:rPr lang="en-US" altLang="zh-CN" dirty="0" smtClean="0"/>
              <a:t>Issues</a:t>
            </a:r>
          </a:p>
          <a:p>
            <a:pPr lvl="1"/>
            <a:r>
              <a:rPr lang="en-US" altLang="zh-CN" dirty="0" smtClean="0"/>
              <a:t>unavailable in many today’s mobile phones in developing regions, </a:t>
            </a:r>
          </a:p>
          <a:p>
            <a:pPr lvl="2"/>
            <a:r>
              <a:rPr lang="en-US" altLang="zh-CN" dirty="0" smtClean="0"/>
              <a:t>leaving their users out of the many location-based applications.</a:t>
            </a:r>
          </a:p>
          <a:p>
            <a:pPr lvl="1"/>
            <a:r>
              <a:rPr lang="en-US" altLang="zh-CN" dirty="0" smtClean="0"/>
              <a:t>poor performance in urban areas near high-rise buildings </a:t>
            </a:r>
          </a:p>
          <a:p>
            <a:pPr lvl="1"/>
            <a:r>
              <a:rPr lang="en-US" altLang="zh-CN" dirty="0" smtClean="0"/>
              <a:t>high energy consumption by quickly draining the battery of mobile devices,  which may not necessarily be connected to a charger within the vehicle.</a:t>
            </a:r>
            <a:endParaRPr lang="zh-CN" altLang="en-US" dirty="0"/>
          </a:p>
        </p:txBody>
      </p:sp>
      <p:sp>
        <p:nvSpPr>
          <p:cNvPr id="4" name="矩形 3"/>
          <p:cNvSpPr/>
          <p:nvPr/>
        </p:nvSpPr>
        <p:spPr>
          <a:xfrm>
            <a:off x="10113691" y="6488668"/>
            <a:ext cx="1986441" cy="369332"/>
          </a:xfrm>
          <a:prstGeom prst="rect">
            <a:avLst/>
          </a:prstGeom>
          <a:solidFill>
            <a:srgbClr val="FFFF00"/>
          </a:solidFill>
        </p:spPr>
        <p:txBody>
          <a:bodyPr wrap="none">
            <a:spAutoFit/>
          </a:bodyPr>
          <a:lstStyle/>
          <a:p>
            <a:r>
              <a:rPr lang="en-US" altLang="zh-CN" dirty="0" smtClean="0"/>
              <a:t>I. INTRODUCTION</a:t>
            </a:r>
            <a:endParaRPr lang="zh-CN" altLang="en-US" dirty="0"/>
          </a:p>
        </p:txBody>
      </p:sp>
    </p:spTree>
    <p:extLst>
      <p:ext uri="{BB962C8B-B14F-4D97-AF65-F5344CB8AC3E}">
        <p14:creationId xmlns:p14="http://schemas.microsoft.com/office/powerpoint/2010/main" val="1771473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Segment Matching</a:t>
            </a:r>
            <a:endParaRPr lang="zh-CN" altLang="en-US" dirty="0"/>
          </a:p>
        </p:txBody>
      </p:sp>
      <p:sp>
        <p:nvSpPr>
          <p:cNvPr id="3" name="内容占位符 2"/>
          <p:cNvSpPr>
            <a:spLocks noGrp="1"/>
          </p:cNvSpPr>
          <p:nvPr>
            <p:ph idx="1"/>
          </p:nvPr>
        </p:nvSpPr>
        <p:spPr/>
        <p:txBody>
          <a:bodyPr/>
          <a:lstStyle/>
          <a:p>
            <a:pPr marL="514350" indent="-514350">
              <a:buFont typeface="+mj-lt"/>
              <a:buAutoNum type="arabicPeriod"/>
            </a:pPr>
            <a:r>
              <a:rPr lang="en-US" altLang="zh-CN" dirty="0"/>
              <a:t>States {S,H</a:t>
            </a:r>
            <a:r>
              <a:rPr lang="en-US" altLang="zh-CN" sz="1600" dirty="0"/>
              <a:t>M</a:t>
            </a:r>
            <a:r>
              <a:rPr lang="en-US" altLang="zh-CN" dirty="0"/>
              <a:t>,H</a:t>
            </a:r>
            <a:r>
              <a:rPr lang="en-US" altLang="zh-CN" sz="1600" dirty="0"/>
              <a:t>T</a:t>
            </a:r>
            <a:r>
              <a:rPr lang="en-US" altLang="zh-CN" dirty="0"/>
              <a:t> }</a:t>
            </a:r>
          </a:p>
          <a:p>
            <a:pPr marL="514350" indent="-514350">
              <a:buFont typeface="+mj-lt"/>
              <a:buAutoNum type="arabicPeriod"/>
            </a:pPr>
            <a:r>
              <a:rPr lang="en-US" altLang="zh-CN" dirty="0"/>
              <a:t>Emission score of a point (</a:t>
            </a:r>
            <a:r>
              <a:rPr lang="en-US" altLang="zh-CN" dirty="0" err="1"/>
              <a:t>lat,lon,H</a:t>
            </a:r>
            <a:r>
              <a:rPr lang="en-US" altLang="zh-CN" sz="1600" dirty="0" err="1"/>
              <a:t>M</a:t>
            </a:r>
            <a:r>
              <a:rPr lang="en-US" altLang="zh-CN" dirty="0" err="1"/>
              <a:t>,H</a:t>
            </a:r>
            <a:r>
              <a:rPr lang="en-US" altLang="zh-CN" sz="1600" dirty="0" err="1"/>
              <a:t>T</a:t>
            </a:r>
            <a:r>
              <a:rPr lang="en-US" altLang="zh-CN" dirty="0"/>
              <a:t> ) from a state (S,H</a:t>
            </a:r>
            <a:r>
              <a:rPr lang="en-US" altLang="zh-CN" sz="1600" dirty="0"/>
              <a:t>M2</a:t>
            </a:r>
            <a:r>
              <a:rPr lang="en-US" altLang="zh-CN" dirty="0"/>
              <a:t> ,H</a:t>
            </a:r>
            <a:r>
              <a:rPr lang="en-US" altLang="zh-CN" sz="1600" dirty="0"/>
              <a:t>T2</a:t>
            </a:r>
            <a:r>
              <a:rPr lang="en-US" altLang="zh-CN" dirty="0"/>
              <a:t> )</a:t>
            </a:r>
          </a:p>
          <a:p>
            <a:pPr marL="971550" lvl="1" indent="-514350">
              <a:buFont typeface="+mj-lt"/>
              <a:buAutoNum type="arabicPeriod"/>
            </a:pPr>
            <a:r>
              <a:rPr lang="en-US" altLang="zh-CN" dirty="0"/>
              <a:t>If H</a:t>
            </a:r>
            <a:r>
              <a:rPr lang="en-US" altLang="zh-CN" sz="1400" dirty="0"/>
              <a:t>M</a:t>
            </a:r>
            <a:r>
              <a:rPr lang="en-US" altLang="zh-CN" dirty="0"/>
              <a:t> != H</a:t>
            </a:r>
            <a:r>
              <a:rPr lang="en-US" altLang="zh-CN" sz="1400" dirty="0"/>
              <a:t>M2</a:t>
            </a:r>
            <a:r>
              <a:rPr lang="en-US" altLang="zh-CN" dirty="0"/>
              <a:t> or H</a:t>
            </a:r>
            <a:r>
              <a:rPr lang="en-US" altLang="zh-CN" sz="1400" dirty="0"/>
              <a:t>T</a:t>
            </a:r>
            <a:r>
              <a:rPr lang="en-US" altLang="zh-CN" dirty="0"/>
              <a:t> != H</a:t>
            </a:r>
            <a:r>
              <a:rPr lang="en-US" altLang="zh-CN" sz="1400" dirty="0"/>
              <a:t>T2</a:t>
            </a:r>
            <a:r>
              <a:rPr lang="en-US" altLang="zh-CN" dirty="0"/>
              <a:t> , Emission score = 0</a:t>
            </a:r>
          </a:p>
          <a:p>
            <a:pPr marL="971550" lvl="1" indent="-514350">
              <a:buFont typeface="+mj-lt"/>
              <a:buAutoNum type="arabicPeriod"/>
            </a:pPr>
            <a:r>
              <a:rPr lang="en-US" altLang="zh-CN" dirty="0"/>
              <a:t>Else             , D is the distance of (</a:t>
            </a:r>
            <a:r>
              <a:rPr lang="en-US" altLang="zh-CN" dirty="0" err="1"/>
              <a:t>lat,lon</a:t>
            </a:r>
            <a:r>
              <a:rPr lang="en-US" altLang="zh-CN" dirty="0"/>
              <a:t>) from road segment S</a:t>
            </a:r>
          </a:p>
          <a:p>
            <a:pPr marL="514350" indent="-514350">
              <a:buFont typeface="+mj-lt"/>
              <a:buAutoNum type="arabicPeriod"/>
            </a:pPr>
            <a:r>
              <a:rPr lang="en-US" altLang="zh-CN" dirty="0"/>
              <a:t>Transition score: {S</a:t>
            </a:r>
            <a:r>
              <a:rPr lang="en-US" altLang="zh-CN" sz="1600" dirty="0"/>
              <a:t>1</a:t>
            </a:r>
            <a:r>
              <a:rPr lang="en-US" altLang="zh-CN" dirty="0"/>
              <a:t>,H</a:t>
            </a:r>
            <a:r>
              <a:rPr lang="en-US" altLang="zh-CN" sz="1600" dirty="0"/>
              <a:t>M1</a:t>
            </a:r>
            <a:r>
              <a:rPr lang="en-US" altLang="zh-CN" dirty="0"/>
              <a:t> ,H</a:t>
            </a:r>
            <a:r>
              <a:rPr lang="en-US" altLang="zh-CN" sz="1600" dirty="0"/>
              <a:t>T1</a:t>
            </a:r>
            <a:r>
              <a:rPr lang="en-US" altLang="zh-CN" dirty="0"/>
              <a:t>}, {S</a:t>
            </a:r>
            <a:r>
              <a:rPr lang="en-US" altLang="zh-CN" sz="1600" dirty="0"/>
              <a:t>2</a:t>
            </a:r>
            <a:r>
              <a:rPr lang="en-US" altLang="zh-CN" dirty="0"/>
              <a:t>,H</a:t>
            </a:r>
            <a:r>
              <a:rPr lang="en-US" altLang="zh-CN" sz="1600" dirty="0"/>
              <a:t>M2</a:t>
            </a:r>
            <a:r>
              <a:rPr lang="en-US" altLang="zh-CN" dirty="0"/>
              <a:t> ,H</a:t>
            </a:r>
            <a:r>
              <a:rPr lang="en-US" altLang="zh-CN" sz="1600" dirty="0"/>
              <a:t>T2</a:t>
            </a:r>
            <a:r>
              <a:rPr lang="en-US" altLang="zh-CN" dirty="0"/>
              <a:t>}</a:t>
            </a:r>
          </a:p>
          <a:p>
            <a:pPr marL="971550" lvl="1" indent="-514350">
              <a:buFont typeface="+mj-lt"/>
              <a:buAutoNum type="arabicPeriod"/>
            </a:pPr>
            <a:r>
              <a:rPr lang="en-US" altLang="zh-CN" dirty="0"/>
              <a:t> 0 if segments S1 and S2 are not adjacent</a:t>
            </a:r>
          </a:p>
          <a:p>
            <a:pPr marL="971550" lvl="1" indent="-514350">
              <a:buFont typeface="+mj-lt"/>
              <a:buAutoNum type="arabicPeriod"/>
            </a:pPr>
            <a:r>
              <a:rPr lang="en-US" altLang="zh-CN" dirty="0"/>
              <a:t>Else 1 * </a:t>
            </a:r>
            <a:r>
              <a:rPr lang="el-GR" altLang="zh-CN" dirty="0"/>
              <a:t>λ</a:t>
            </a:r>
            <a:r>
              <a:rPr lang="en-US" altLang="zh-CN" sz="1400" dirty="0"/>
              <a:t>movement</a:t>
            </a:r>
            <a:r>
              <a:rPr lang="en-US" altLang="zh-CN" dirty="0"/>
              <a:t> (0.1)* </a:t>
            </a:r>
            <a:r>
              <a:rPr lang="el-GR" altLang="zh-CN" dirty="0"/>
              <a:t>λ</a:t>
            </a:r>
            <a:r>
              <a:rPr lang="en-US" altLang="zh-CN" sz="1400" dirty="0"/>
              <a:t>turn</a:t>
            </a:r>
            <a:r>
              <a:rPr lang="en-US" altLang="zh-CN" dirty="0"/>
              <a:t> (0.1)</a:t>
            </a:r>
          </a:p>
          <a:p>
            <a:pPr marL="514350" indent="-514350">
              <a:buFont typeface="+mj-lt"/>
              <a:buAutoNum type="arabicPeriod"/>
            </a:pPr>
            <a:r>
              <a:rPr lang="en-US" altLang="zh-CN" dirty="0"/>
              <a:t>Speed constraint</a:t>
            </a:r>
            <a:endParaRPr lang="zh-CN" altLang="en-US" dirty="0"/>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3624" y="3174384"/>
            <a:ext cx="657317" cy="438211"/>
          </a:xfrm>
          <a:prstGeom prst="rect">
            <a:avLst/>
          </a:prstGeom>
        </p:spPr>
      </p:pic>
      <p:sp>
        <p:nvSpPr>
          <p:cNvPr id="4" name="矩形 3"/>
          <p:cNvSpPr/>
          <p:nvPr/>
        </p:nvSpPr>
        <p:spPr>
          <a:xfrm>
            <a:off x="5768897" y="552206"/>
            <a:ext cx="6096000" cy="646331"/>
          </a:xfrm>
          <a:prstGeom prst="rect">
            <a:avLst/>
          </a:prstGeom>
          <a:ln>
            <a:solidFill>
              <a:srgbClr val="C00000"/>
            </a:solidFill>
          </a:ln>
        </p:spPr>
        <p:txBody>
          <a:bodyPr>
            <a:spAutoFit/>
          </a:bodyPr>
          <a:lstStyle/>
          <a:p>
            <a:r>
              <a:rPr lang="en-US" altLang="zh-CN" dirty="0"/>
              <a:t>Segment Matching maps </a:t>
            </a:r>
            <a:r>
              <a:rPr lang="en-US" altLang="zh-CN" dirty="0">
                <a:solidFill>
                  <a:srgbClr val="0070C0"/>
                </a:solidFill>
              </a:rPr>
              <a:t>sequenced, smoothed grids</a:t>
            </a:r>
            <a:r>
              <a:rPr lang="en-US" altLang="zh-CN" dirty="0"/>
              <a:t> from the previous stages to </a:t>
            </a:r>
            <a:r>
              <a:rPr lang="en-US" altLang="zh-CN" dirty="0">
                <a:solidFill>
                  <a:srgbClr val="0070C0"/>
                </a:solidFill>
              </a:rPr>
              <a:t>road segments on a map</a:t>
            </a:r>
            <a:endParaRPr lang="zh-CN" altLang="en-US" dirty="0">
              <a:solidFill>
                <a:srgbClr val="0070C0"/>
              </a:solidFill>
            </a:endParaRPr>
          </a:p>
        </p:txBody>
      </p:sp>
    </p:spTree>
    <p:extLst>
      <p:ext uri="{BB962C8B-B14F-4D97-AF65-F5344CB8AC3E}">
        <p14:creationId xmlns:p14="http://schemas.microsoft.com/office/powerpoint/2010/main" val="536035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SENSOR HINT EXTRACTION</a:t>
            </a:r>
            <a:endParaRPr lang="zh-CN" altLang="en-US" dirty="0"/>
          </a:p>
        </p:txBody>
      </p:sp>
      <p:sp>
        <p:nvSpPr>
          <p:cNvPr id="3" name="内容占位符 2"/>
          <p:cNvSpPr>
            <a:spLocks noGrp="1"/>
          </p:cNvSpPr>
          <p:nvPr>
            <p:ph idx="1"/>
          </p:nvPr>
        </p:nvSpPr>
        <p:spPr/>
        <p:txBody>
          <a:bodyPr/>
          <a:lstStyle/>
          <a:p>
            <a:pPr marL="514350" indent="-514350">
              <a:buFont typeface="+mj-lt"/>
              <a:buAutoNum type="arabicPeriod"/>
            </a:pPr>
            <a:r>
              <a:rPr lang="en-US" altLang="zh-CN" dirty="0"/>
              <a:t>Movement Hints</a:t>
            </a:r>
          </a:p>
          <a:p>
            <a:pPr marL="971550" lvl="1" indent="-514350">
              <a:buFont typeface="+mj-lt"/>
              <a:buAutoNum type="arabicPeriod"/>
            </a:pPr>
            <a:r>
              <a:rPr lang="en-US" altLang="zh-CN" dirty="0"/>
              <a:t>standard deviation of the 3-axis</a:t>
            </a:r>
          </a:p>
          <a:p>
            <a:pPr marL="971550" lvl="1" indent="-514350">
              <a:buFont typeface="+mj-lt"/>
              <a:buAutoNum type="arabicPeriod"/>
            </a:pPr>
            <a:r>
              <a:rPr lang="en-US" altLang="zh-CN" dirty="0"/>
              <a:t>EWMA filter</a:t>
            </a:r>
          </a:p>
          <a:p>
            <a:pPr marL="971550" lvl="1" indent="-514350">
              <a:buFont typeface="+mj-lt"/>
              <a:buAutoNum type="arabicPeriod"/>
            </a:pPr>
            <a:r>
              <a:rPr lang="en-US" altLang="zh-CN" dirty="0"/>
              <a:t>Threshold </a:t>
            </a:r>
            <a:r>
              <a:rPr lang="el-GR" altLang="zh-CN" dirty="0"/>
              <a:t>σ</a:t>
            </a:r>
            <a:r>
              <a:rPr lang="en-US" altLang="zh-CN" sz="1400" dirty="0"/>
              <a:t>movement</a:t>
            </a:r>
          </a:p>
          <a:p>
            <a:pPr marL="514350" indent="-514350">
              <a:buFont typeface="+mj-lt"/>
              <a:buAutoNum type="arabicPeriod"/>
            </a:pPr>
            <a:r>
              <a:rPr lang="en-US" altLang="zh-CN" dirty="0"/>
              <a:t>Turn Hints</a:t>
            </a:r>
          </a:p>
          <a:p>
            <a:pPr marL="971550" lvl="1" indent="-514350">
              <a:buFont typeface="+mj-lt"/>
              <a:buAutoNum type="arabicPeriod"/>
            </a:pPr>
            <a:r>
              <a:rPr lang="en-US" altLang="zh-CN" dirty="0"/>
              <a:t>true change in orientation manifests as </a:t>
            </a:r>
          </a:p>
          <a:p>
            <a:pPr marL="457200" lvl="1" indent="0">
              <a:buNone/>
            </a:pPr>
            <a:r>
              <a:rPr lang="en-US" altLang="zh-CN" dirty="0"/>
              <a:t>a persistent, significant, and steep change in </a:t>
            </a:r>
          </a:p>
          <a:p>
            <a:pPr marL="457200" lvl="1" indent="0">
              <a:buNone/>
            </a:pPr>
            <a:r>
              <a:rPr lang="en-US" altLang="zh-CN" dirty="0"/>
              <a:t>the value of the orientation sensor</a:t>
            </a:r>
          </a:p>
          <a:p>
            <a:pPr marL="971550" lvl="1" indent="-514350">
              <a:buFont typeface="+mj-lt"/>
              <a:buAutoNum type="arabicPeriod" startAt="2"/>
            </a:pPr>
            <a:r>
              <a:rPr lang="en-US" altLang="zh-CN" dirty="0"/>
              <a:t>median filter </a:t>
            </a:r>
            <a:endParaRPr lang="zh-CN" altLang="en-US" dirty="0"/>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8164" y="103920"/>
            <a:ext cx="4438001" cy="3308473"/>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5541" y="3547330"/>
            <a:ext cx="3843245" cy="3016127"/>
          </a:xfrm>
          <a:prstGeom prst="rect">
            <a:avLst/>
          </a:prstGeom>
        </p:spPr>
      </p:pic>
    </p:spTree>
    <p:extLst>
      <p:ext uri="{BB962C8B-B14F-4D97-AF65-F5344CB8AC3E}">
        <p14:creationId xmlns:p14="http://schemas.microsoft.com/office/powerpoint/2010/main" val="2085330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a:t>
            </a:r>
            <a:endParaRPr lang="zh-CN" altLang="en-US" dirty="0"/>
          </a:p>
        </p:txBody>
      </p:sp>
      <p:sp>
        <p:nvSpPr>
          <p:cNvPr id="3" name="内容占位符 2"/>
          <p:cNvSpPr>
            <a:spLocks noGrp="1"/>
          </p:cNvSpPr>
          <p:nvPr>
            <p:ph idx="1"/>
          </p:nvPr>
        </p:nvSpPr>
        <p:spPr/>
        <p:txBody>
          <a:bodyPr/>
          <a:lstStyle/>
          <a:p>
            <a:r>
              <a:rPr lang="en-US" altLang="zh-CN" dirty="0"/>
              <a:t>Data</a:t>
            </a:r>
          </a:p>
          <a:p>
            <a:pPr lvl="1"/>
            <a:r>
              <a:rPr lang="en-US" altLang="zh-CN" dirty="0"/>
              <a:t>126 hours of real driving data in the Cambridge-Boston area</a:t>
            </a:r>
          </a:p>
          <a:p>
            <a:pPr lvl="1"/>
            <a:r>
              <a:rPr lang="en-US" altLang="zh-CN" dirty="0"/>
              <a:t>15 Android G1 phones and one Nexus One phone over a period of 4 months</a:t>
            </a:r>
          </a:p>
          <a:p>
            <a:pPr lvl="1"/>
            <a:r>
              <a:rPr lang="en-US" altLang="zh-CN" dirty="0"/>
              <a:t>Collect cell tower fingerprint every second, and the accelerometer and compass at 20</a:t>
            </a:r>
          </a:p>
          <a:p>
            <a:pPr lvl="1"/>
            <a:r>
              <a:rPr lang="en-US" altLang="zh-CN" dirty="0"/>
              <a:t>1,718 km of driving, and 560 km of distinct road segments Hz</a:t>
            </a:r>
          </a:p>
          <a:p>
            <a:pPr lvl="1"/>
            <a:r>
              <a:rPr lang="en-US" altLang="zh-CN" dirty="0"/>
              <a:t>857 distinct cell towers</a:t>
            </a:r>
            <a:endParaRPr lang="zh-CN" altLang="en-US" dirty="0"/>
          </a:p>
        </p:txBody>
      </p:sp>
    </p:spTree>
    <p:extLst>
      <p:ext uri="{BB962C8B-B14F-4D97-AF65-F5344CB8AC3E}">
        <p14:creationId xmlns:p14="http://schemas.microsoft.com/office/powerpoint/2010/main" val="2844952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59798"/>
            <a:ext cx="10515600" cy="6017165"/>
          </a:xfrm>
        </p:spPr>
        <p:txBody>
          <a:bodyPr/>
          <a:lstStyle/>
          <a:p>
            <a:r>
              <a:rPr lang="en-US" altLang="zh-CN" dirty="0"/>
              <a:t>Metrics (precision, recall, and geographic error)</a:t>
            </a:r>
          </a:p>
          <a:p>
            <a:pPr lvl="1"/>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175" y="1596536"/>
            <a:ext cx="6296904" cy="1571844"/>
          </a:xfrm>
          <a:prstGeom prst="rect">
            <a:avLst/>
          </a:prstGeom>
        </p:spPr>
      </p:pic>
    </p:spTree>
    <p:extLst>
      <p:ext uri="{BB962C8B-B14F-4D97-AF65-F5344CB8AC3E}">
        <p14:creationId xmlns:p14="http://schemas.microsoft.com/office/powerpoint/2010/main" val="905824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712" y="71289"/>
            <a:ext cx="5401429" cy="4220164"/>
          </a:xfr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230" y="252948"/>
            <a:ext cx="5058481" cy="4239217"/>
          </a:xfrm>
          <a:prstGeom prst="rect">
            <a:avLst/>
          </a:prstGeom>
        </p:spPr>
      </p:pic>
    </p:spTree>
    <p:extLst>
      <p:ext uri="{BB962C8B-B14F-4D97-AF65-F5344CB8AC3E}">
        <p14:creationId xmlns:p14="http://schemas.microsoft.com/office/powerpoint/2010/main" val="188725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654" y="114307"/>
            <a:ext cx="5663954" cy="4006212"/>
          </a:xfr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8035" y="1941506"/>
            <a:ext cx="6243965" cy="4284121"/>
          </a:xfrm>
          <a:prstGeom prst="rect">
            <a:avLst/>
          </a:prstGeom>
        </p:spPr>
      </p:pic>
    </p:spTree>
    <p:extLst>
      <p:ext uri="{BB962C8B-B14F-4D97-AF65-F5344CB8AC3E}">
        <p14:creationId xmlns:p14="http://schemas.microsoft.com/office/powerpoint/2010/main" val="280118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1463"/>
            <a:ext cx="6545824" cy="2474084"/>
          </a:xfr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778" y="0"/>
            <a:ext cx="5749222" cy="6858000"/>
          </a:xfrm>
          <a:prstGeom prst="rect">
            <a:avLst/>
          </a:prstGeom>
        </p:spPr>
      </p:pic>
    </p:spTree>
    <p:extLst>
      <p:ext uri="{BB962C8B-B14F-4D97-AF65-F5344CB8AC3E}">
        <p14:creationId xmlns:p14="http://schemas.microsoft.com/office/powerpoint/2010/main" val="4002416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5630061" cy="3982006"/>
          </a:xfr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3202" y="2429275"/>
            <a:ext cx="6258798" cy="4201111"/>
          </a:xfrm>
          <a:prstGeom prst="rect">
            <a:avLst/>
          </a:prstGeom>
        </p:spPr>
      </p:pic>
    </p:spTree>
    <p:extLst>
      <p:ext uri="{BB962C8B-B14F-4D97-AF65-F5344CB8AC3E}">
        <p14:creationId xmlns:p14="http://schemas.microsoft.com/office/powerpoint/2010/main" val="301075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490" y="0"/>
            <a:ext cx="5911428" cy="4351338"/>
          </a:xfr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1922" y="1491504"/>
            <a:ext cx="6182588" cy="4496427"/>
          </a:xfrm>
          <a:prstGeom prst="rect">
            <a:avLst/>
          </a:prstGeom>
        </p:spPr>
      </p:pic>
    </p:spTree>
    <p:extLst>
      <p:ext uri="{BB962C8B-B14F-4D97-AF65-F5344CB8AC3E}">
        <p14:creationId xmlns:p14="http://schemas.microsoft.com/office/powerpoint/2010/main" val="4202725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Current proposals for accurate positioning</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smtClean="0"/>
              <a:t>Other alternatives, such as Wi-Fi and augmented-sensor-based localization in the cell phones</a:t>
            </a:r>
          </a:p>
          <a:p>
            <a:pPr lvl="1"/>
            <a:r>
              <a:rPr lang="en-US" altLang="zh-CN" dirty="0" smtClean="0"/>
              <a:t>suffer from the low availability, which is similar to GPS</a:t>
            </a:r>
          </a:p>
          <a:p>
            <a:r>
              <a:rPr lang="en-US" altLang="zh-CN" dirty="0" smtClean="0"/>
              <a:t>GSM </a:t>
            </a:r>
          </a:p>
          <a:p>
            <a:pPr lvl="1"/>
            <a:r>
              <a:rPr lang="en-US" altLang="zh-CN" dirty="0" smtClean="0"/>
              <a:t>available on all GSM-based cell phones </a:t>
            </a:r>
          </a:p>
          <a:p>
            <a:pPr lvl="1"/>
            <a:r>
              <a:rPr lang="en-US" altLang="zh-CN" dirty="0" smtClean="0"/>
              <a:t>very low energy consumption</a:t>
            </a:r>
          </a:p>
          <a:p>
            <a:r>
              <a:rPr lang="en-US" altLang="zh-CN" dirty="0" smtClean="0"/>
              <a:t>GSM-based localization algorithms</a:t>
            </a:r>
          </a:p>
          <a:p>
            <a:pPr lvl="1"/>
            <a:r>
              <a:rPr lang="en-US" altLang="zh-CN" dirty="0" smtClean="0"/>
              <a:t>time of arrival, </a:t>
            </a:r>
          </a:p>
          <a:p>
            <a:pPr lvl="1"/>
            <a:r>
              <a:rPr lang="en-US" altLang="zh-CN" dirty="0" smtClean="0"/>
              <a:t>time difference of arrival, </a:t>
            </a:r>
          </a:p>
          <a:p>
            <a:pPr lvl="1"/>
            <a:r>
              <a:rPr lang="en-US" altLang="zh-CN" dirty="0" smtClean="0"/>
              <a:t>angle of arrival, </a:t>
            </a:r>
          </a:p>
          <a:p>
            <a:pPr lvl="1"/>
            <a:r>
              <a:rPr lang="en-US" altLang="zh-CN" dirty="0" smtClean="0"/>
              <a:t>received signal strength indicator (RSSI) </a:t>
            </a:r>
            <a:r>
              <a:rPr lang="en-US" altLang="zh-CN" dirty="0" smtClean="0">
                <a:sym typeface="Wingdings" panose="05000000000000000000" pitchFamily="2" charset="2"/>
              </a:rPr>
              <a:t> </a:t>
            </a:r>
            <a:r>
              <a:rPr lang="en-US" altLang="zh-CN" dirty="0" smtClean="0"/>
              <a:t>mostly preferred </a:t>
            </a:r>
          </a:p>
          <a:p>
            <a:pPr lvl="2"/>
            <a:r>
              <a:rPr lang="en-US" altLang="zh-CN" dirty="0" smtClean="0"/>
              <a:t>an RSSI is measured during the normal operation of GSM-based mobile phones; </a:t>
            </a:r>
          </a:p>
          <a:p>
            <a:pPr lvl="2"/>
            <a:r>
              <a:rPr lang="en-US" altLang="zh-CN" dirty="0" smtClean="0"/>
              <a:t>they do not require any specialized hardware</a:t>
            </a:r>
          </a:p>
          <a:p>
            <a:pPr lvl="2"/>
            <a:endParaRPr lang="en-US" altLang="zh-CN" dirty="0" smtClean="0"/>
          </a:p>
          <a:p>
            <a:endParaRPr lang="zh-CN" altLang="en-US" dirty="0"/>
          </a:p>
        </p:txBody>
      </p:sp>
      <p:sp>
        <p:nvSpPr>
          <p:cNvPr id="4" name="矩形 3"/>
          <p:cNvSpPr/>
          <p:nvPr/>
        </p:nvSpPr>
        <p:spPr>
          <a:xfrm>
            <a:off x="10113691" y="6488668"/>
            <a:ext cx="1986441" cy="369332"/>
          </a:xfrm>
          <a:prstGeom prst="rect">
            <a:avLst/>
          </a:prstGeom>
          <a:solidFill>
            <a:srgbClr val="FFFF00"/>
          </a:solidFill>
        </p:spPr>
        <p:txBody>
          <a:bodyPr wrap="none">
            <a:spAutoFit/>
          </a:bodyPr>
          <a:lstStyle/>
          <a:p>
            <a:r>
              <a:rPr lang="en-US" altLang="zh-CN" dirty="0" smtClean="0"/>
              <a:t>I. INTRODUCTION</a:t>
            </a:r>
            <a:endParaRPr lang="zh-CN" altLang="en-US" dirty="0"/>
          </a:p>
        </p:txBody>
      </p:sp>
    </p:spTree>
    <p:extLst>
      <p:ext uri="{BB962C8B-B14F-4D97-AF65-F5344CB8AC3E}">
        <p14:creationId xmlns:p14="http://schemas.microsoft.com/office/powerpoint/2010/main" val="1018646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GSM </a:t>
            </a:r>
            <a:r>
              <a:rPr lang="en-US" altLang="zh-CN" dirty="0" smtClean="0"/>
              <a:t>Positioning</a:t>
            </a:r>
            <a:endParaRPr lang="zh-CN" altLang="en-US" dirty="0"/>
          </a:p>
        </p:txBody>
      </p:sp>
      <p:sp>
        <p:nvSpPr>
          <p:cNvPr id="3" name="内容占位符 2"/>
          <p:cNvSpPr>
            <a:spLocks noGrp="1"/>
          </p:cNvSpPr>
          <p:nvPr>
            <p:ph idx="1"/>
          </p:nvPr>
        </p:nvSpPr>
        <p:spPr>
          <a:xfrm>
            <a:off x="838200" y="1728088"/>
            <a:ext cx="11012424" cy="4892168"/>
          </a:xfrm>
        </p:spPr>
        <p:txBody>
          <a:bodyPr>
            <a:normAutofit fontScale="85000" lnSpcReduction="10000"/>
          </a:bodyPr>
          <a:lstStyle/>
          <a:p>
            <a:r>
              <a:rPr lang="en-US" altLang="zh-CN" dirty="0" smtClean="0"/>
              <a:t>A </a:t>
            </a:r>
            <a:r>
              <a:rPr lang="en-US" altLang="zh-CN" dirty="0" smtClean="0"/>
              <a:t>cell-phone records a vector of the detected power levels of the pilot signals from at most 7 cellular base stations, one of which the cell phone is associated with.</a:t>
            </a:r>
          </a:p>
          <a:p>
            <a:r>
              <a:rPr lang="en-US" altLang="zh-CN" dirty="0" smtClean="0"/>
              <a:t>Two approaches for GSM Positioning using the RSSI vector:</a:t>
            </a:r>
          </a:p>
          <a:p>
            <a:pPr lvl="1"/>
            <a:r>
              <a:rPr lang="en-US" altLang="zh-CN" dirty="0" smtClean="0"/>
              <a:t>Triangulation </a:t>
            </a:r>
            <a:r>
              <a:rPr lang="zh-CN" altLang="en-US" dirty="0" smtClean="0"/>
              <a:t>三角定位</a:t>
            </a:r>
            <a:endParaRPr lang="en-US" altLang="zh-CN" dirty="0" smtClean="0"/>
          </a:p>
          <a:p>
            <a:pPr lvl="2"/>
            <a:r>
              <a:rPr lang="en-US" altLang="zh-CN" dirty="0" smtClean="0"/>
              <a:t>the RSSI reading from each base station is matched to a distance based on an experimentally determined path-loss model,</a:t>
            </a:r>
          </a:p>
          <a:p>
            <a:pPr lvl="2"/>
            <a:r>
              <a:rPr lang="en-US" altLang="zh-CN" dirty="0" smtClean="0"/>
              <a:t>the position of the mobile phone is estimated based on the location of each base station and the distances to them</a:t>
            </a:r>
          </a:p>
          <a:p>
            <a:pPr lvl="2"/>
            <a:r>
              <a:rPr lang="en-US" altLang="zh-CN" dirty="0" smtClean="0"/>
              <a:t>The accuracy of triangulation-based approaches is very low due to the inaccuracy of the path-loss models</a:t>
            </a:r>
          </a:p>
          <a:p>
            <a:pPr lvl="1"/>
            <a:r>
              <a:rPr lang="en-US" altLang="zh-CN" dirty="0" smtClean="0"/>
              <a:t>Fingerprinting </a:t>
            </a:r>
            <a:r>
              <a:rPr lang="zh-CN" altLang="en-US" dirty="0" smtClean="0"/>
              <a:t>指纹库</a:t>
            </a:r>
            <a:endParaRPr lang="en-US" altLang="zh-CN" dirty="0" smtClean="0"/>
          </a:p>
          <a:p>
            <a:pPr lvl="2"/>
            <a:r>
              <a:rPr lang="en-US" altLang="zh-CN" dirty="0" smtClean="0"/>
              <a:t>RSSI measurements from the cellular base stations are recorded along with the GPS measurements during the database construction phase</a:t>
            </a:r>
          </a:p>
          <a:p>
            <a:pPr lvl="2"/>
            <a:r>
              <a:rPr lang="en-US" altLang="zh-CN" dirty="0" smtClean="0"/>
              <a:t>The position is then determined by comparing the measured RSSI vector to those in the database identifying the GPS location of the closest RSSI matches, determined by minimizing a cost function</a:t>
            </a:r>
          </a:p>
          <a:p>
            <a:pPr lvl="2"/>
            <a:r>
              <a:rPr lang="en-US" altLang="zh-CN" dirty="0" smtClean="0"/>
              <a:t>The accuracy of fingerprinting is very poor, requiring stochastic </a:t>
            </a:r>
            <a:r>
              <a:rPr lang="en-US" altLang="zh-CN" dirty="0" err="1" smtClean="0"/>
              <a:t>postprocessing</a:t>
            </a:r>
            <a:r>
              <a:rPr lang="en-US" altLang="zh-CN" dirty="0" smtClean="0"/>
              <a:t> e.g., </a:t>
            </a:r>
            <a:r>
              <a:rPr lang="en-US" altLang="zh-CN" dirty="0" err="1" smtClean="0"/>
              <a:t>Kalman</a:t>
            </a:r>
            <a:r>
              <a:rPr lang="en-US" altLang="zh-CN" dirty="0" smtClean="0"/>
              <a:t> filtering</a:t>
            </a:r>
            <a:endParaRPr lang="zh-CN" altLang="en-US" dirty="0"/>
          </a:p>
        </p:txBody>
      </p:sp>
      <p:sp>
        <p:nvSpPr>
          <p:cNvPr id="4" name="矩形 3"/>
          <p:cNvSpPr/>
          <p:nvPr/>
        </p:nvSpPr>
        <p:spPr>
          <a:xfrm>
            <a:off x="10113691" y="6488668"/>
            <a:ext cx="1986441" cy="369332"/>
          </a:xfrm>
          <a:prstGeom prst="rect">
            <a:avLst/>
          </a:prstGeom>
          <a:solidFill>
            <a:srgbClr val="FFFF00"/>
          </a:solidFill>
        </p:spPr>
        <p:txBody>
          <a:bodyPr wrap="none">
            <a:spAutoFit/>
          </a:bodyPr>
          <a:lstStyle/>
          <a:p>
            <a:r>
              <a:rPr lang="en-US" altLang="zh-CN" dirty="0" smtClean="0"/>
              <a:t>I. INTRODUCTION</a:t>
            </a:r>
            <a:endParaRPr lang="zh-CN" altLang="en-US" dirty="0"/>
          </a:p>
        </p:txBody>
      </p:sp>
    </p:spTree>
    <p:extLst>
      <p:ext uri="{BB962C8B-B14F-4D97-AF65-F5344CB8AC3E}">
        <p14:creationId xmlns:p14="http://schemas.microsoft.com/office/powerpoint/2010/main" val="3932060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3568" y="365125"/>
            <a:ext cx="11545824" cy="1325563"/>
          </a:xfrm>
        </p:spPr>
        <p:txBody>
          <a:bodyPr/>
          <a:lstStyle/>
          <a:p>
            <a:r>
              <a:rPr lang="en-US" altLang="zh-CN" dirty="0" smtClean="0"/>
              <a:t>Pervious trajectory-based deterministic method</a:t>
            </a:r>
            <a:endParaRPr lang="zh-CN" altLang="en-US" dirty="0"/>
          </a:p>
        </p:txBody>
      </p:sp>
      <p:sp>
        <p:nvSpPr>
          <p:cNvPr id="3" name="内容占位符 2"/>
          <p:cNvSpPr>
            <a:spLocks noGrp="1"/>
          </p:cNvSpPr>
          <p:nvPr>
            <p:ph idx="1"/>
          </p:nvPr>
        </p:nvSpPr>
        <p:spPr/>
        <p:txBody>
          <a:bodyPr>
            <a:normAutofit fontScale="92500"/>
          </a:bodyPr>
          <a:lstStyle/>
          <a:p>
            <a:r>
              <a:rPr lang="en-US" altLang="zh-CN" dirty="0" smtClean="0"/>
              <a:t>apply hidden Markov models (HMMs) to improve the localization accuracy by taking into account route constraints</a:t>
            </a:r>
          </a:p>
          <a:p>
            <a:r>
              <a:rPr lang="en-US" altLang="zh-CN" dirty="0" smtClean="0"/>
              <a:t>Problems:</a:t>
            </a:r>
          </a:p>
          <a:p>
            <a:pPr lvl="1"/>
            <a:r>
              <a:rPr lang="en-US" altLang="zh-CN" dirty="0" smtClean="0"/>
              <a:t>They employ a completely random behavior of the vehicles in each direction, </a:t>
            </a:r>
          </a:p>
          <a:p>
            <a:pPr lvl="2"/>
            <a:r>
              <a:rPr lang="en-US" altLang="zh-CN" dirty="0" smtClean="0"/>
              <a:t>an equal probability of moving to each of the adjacent cells in a grid-based map without any training</a:t>
            </a:r>
          </a:p>
          <a:p>
            <a:pPr lvl="1"/>
            <a:r>
              <a:rPr lang="en-US" altLang="zh-CN" dirty="0" smtClean="0"/>
              <a:t>Not derive </a:t>
            </a:r>
            <a:r>
              <a:rPr lang="en-US" altLang="zh-CN" dirty="0" smtClean="0">
                <a:solidFill>
                  <a:srgbClr val="C00000"/>
                </a:solidFill>
              </a:rPr>
              <a:t>the statistics of the driver’s behavior</a:t>
            </a:r>
            <a:r>
              <a:rPr lang="en-US" altLang="zh-CN" dirty="0" smtClean="0"/>
              <a:t> on the road and analyze the effect of including these statistics on the localization accuracy</a:t>
            </a:r>
          </a:p>
          <a:p>
            <a:pPr lvl="1"/>
            <a:r>
              <a:rPr lang="en-US" altLang="zh-CN" dirty="0" smtClean="0"/>
              <a:t>without analyzing </a:t>
            </a:r>
            <a:r>
              <a:rPr lang="en-US" altLang="zh-CN" dirty="0" smtClean="0">
                <a:solidFill>
                  <a:srgbClr val="C00000"/>
                </a:solidFill>
              </a:rPr>
              <a:t>the probabilistic distribution </a:t>
            </a:r>
            <a:r>
              <a:rPr lang="en-US" altLang="zh-CN" dirty="0" smtClean="0"/>
              <a:t>of the observed RSSI vectors on the road segments as a function of the amount of the training data </a:t>
            </a:r>
          </a:p>
          <a:p>
            <a:pPr lvl="1"/>
            <a:r>
              <a:rPr lang="en-US" altLang="zh-CN" dirty="0" smtClean="0"/>
              <a:t>not comparing this </a:t>
            </a:r>
            <a:r>
              <a:rPr lang="en-US" altLang="zh-CN" dirty="0" smtClean="0">
                <a:solidFill>
                  <a:srgbClr val="C00000"/>
                </a:solidFill>
              </a:rPr>
              <a:t>probabilistic-model</a:t>
            </a:r>
            <a:r>
              <a:rPr lang="en-US" altLang="zh-CN" dirty="0" smtClean="0"/>
              <a:t> based approach to the commonly used cost functions in the literature.</a:t>
            </a:r>
            <a:endParaRPr lang="zh-CN" altLang="en-US" dirty="0"/>
          </a:p>
        </p:txBody>
      </p:sp>
      <p:sp>
        <p:nvSpPr>
          <p:cNvPr id="4" name="矩形 3"/>
          <p:cNvSpPr/>
          <p:nvPr/>
        </p:nvSpPr>
        <p:spPr>
          <a:xfrm>
            <a:off x="10113691" y="6488668"/>
            <a:ext cx="1986441" cy="369332"/>
          </a:xfrm>
          <a:prstGeom prst="rect">
            <a:avLst/>
          </a:prstGeom>
          <a:solidFill>
            <a:srgbClr val="FFFF00"/>
          </a:solidFill>
        </p:spPr>
        <p:txBody>
          <a:bodyPr wrap="none">
            <a:spAutoFit/>
          </a:bodyPr>
          <a:lstStyle/>
          <a:p>
            <a:r>
              <a:rPr lang="en-US" altLang="zh-CN" dirty="0" smtClean="0"/>
              <a:t>I. INTRODUCTION</a:t>
            </a:r>
            <a:endParaRPr lang="zh-CN" altLang="en-US" dirty="0"/>
          </a:p>
        </p:txBody>
      </p:sp>
    </p:spTree>
    <p:extLst>
      <p:ext uri="{BB962C8B-B14F-4D97-AF65-F5344CB8AC3E}">
        <p14:creationId xmlns:p14="http://schemas.microsoft.com/office/powerpoint/2010/main" val="3928679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HMM-based Indoor localization</a:t>
            </a:r>
            <a:endParaRPr lang="zh-CN" altLang="en-US" dirty="0"/>
          </a:p>
        </p:txBody>
      </p:sp>
      <p:sp>
        <p:nvSpPr>
          <p:cNvPr id="3" name="内容占位符 2"/>
          <p:cNvSpPr>
            <a:spLocks noGrp="1"/>
          </p:cNvSpPr>
          <p:nvPr>
            <p:ph idx="1"/>
          </p:nvPr>
        </p:nvSpPr>
        <p:spPr/>
        <p:txBody>
          <a:bodyPr/>
          <a:lstStyle/>
          <a:p>
            <a:r>
              <a:rPr lang="en-US" altLang="zh-CN" dirty="0" smtClean="0"/>
              <a:t>The movement models consider the building’s floor plan and expected pedestrian speeds, </a:t>
            </a:r>
          </a:p>
          <a:p>
            <a:r>
              <a:rPr lang="en-US" altLang="zh-CN" dirty="0" smtClean="0"/>
              <a:t>Not good for modeling the movement of the vehicles. </a:t>
            </a:r>
          </a:p>
          <a:p>
            <a:r>
              <a:rPr lang="en-US" altLang="zh-CN" dirty="0" smtClean="0"/>
              <a:t>HMM- and RSSI-based localization algorithms using outdoor WLAN base stations and sensor networks cannot be used in GSM-based vehicle localization </a:t>
            </a:r>
          </a:p>
          <a:p>
            <a:pPr lvl="1"/>
            <a:r>
              <a:rPr lang="en-US" altLang="zh-CN" dirty="0" smtClean="0"/>
              <a:t>they assume a completely random behavior of the nodes in the network, </a:t>
            </a:r>
          </a:p>
          <a:p>
            <a:pPr lvl="1"/>
            <a:r>
              <a:rPr lang="en-US" altLang="zh-CN" dirty="0" smtClean="0"/>
              <a:t>the propagation characteristics of the </a:t>
            </a:r>
            <a:r>
              <a:rPr lang="en-US" altLang="zh-CN" dirty="0" smtClean="0">
                <a:solidFill>
                  <a:srgbClr val="C00000"/>
                </a:solidFill>
              </a:rPr>
              <a:t>short-range</a:t>
            </a:r>
            <a:r>
              <a:rPr lang="en-US" altLang="zh-CN" dirty="0" smtClean="0"/>
              <a:t> WLAN and sensor node communications are very different from those of the </a:t>
            </a:r>
            <a:r>
              <a:rPr lang="en-US" altLang="zh-CN" dirty="0" smtClean="0">
                <a:solidFill>
                  <a:srgbClr val="C00000"/>
                </a:solidFill>
              </a:rPr>
              <a:t>long-range </a:t>
            </a:r>
            <a:r>
              <a:rPr lang="en-US" altLang="zh-CN" dirty="0" smtClean="0"/>
              <a:t>GSM communications.</a:t>
            </a:r>
            <a:endParaRPr lang="zh-CN" altLang="en-US" dirty="0"/>
          </a:p>
        </p:txBody>
      </p:sp>
      <p:sp>
        <p:nvSpPr>
          <p:cNvPr id="4" name="矩形 3"/>
          <p:cNvSpPr/>
          <p:nvPr/>
        </p:nvSpPr>
        <p:spPr>
          <a:xfrm>
            <a:off x="10113691" y="6488668"/>
            <a:ext cx="1986441" cy="369332"/>
          </a:xfrm>
          <a:prstGeom prst="rect">
            <a:avLst/>
          </a:prstGeom>
          <a:solidFill>
            <a:srgbClr val="FFFF00"/>
          </a:solidFill>
        </p:spPr>
        <p:txBody>
          <a:bodyPr wrap="none">
            <a:spAutoFit/>
          </a:bodyPr>
          <a:lstStyle/>
          <a:p>
            <a:r>
              <a:rPr lang="en-US" altLang="zh-CN" dirty="0" smtClean="0"/>
              <a:t>I. INTRODUCTION</a:t>
            </a:r>
            <a:endParaRPr lang="zh-CN" altLang="en-US" dirty="0"/>
          </a:p>
        </p:txBody>
      </p:sp>
    </p:spTree>
    <p:extLst>
      <p:ext uri="{BB962C8B-B14F-4D97-AF65-F5344CB8AC3E}">
        <p14:creationId xmlns:p14="http://schemas.microsoft.com/office/powerpoint/2010/main" val="2825448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Contribution</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smtClean="0"/>
              <a:t>an HMM-based localization algorithm exploiting GSM RSSI data of the mobile phones located within the vehicles, </a:t>
            </a:r>
          </a:p>
          <a:p>
            <a:pPr lvl="1"/>
            <a:r>
              <a:rPr lang="en-US" altLang="zh-CN" dirty="0" smtClean="0"/>
              <a:t>trained by the statistics of the average driver’s behavior on the road </a:t>
            </a:r>
          </a:p>
          <a:p>
            <a:pPr lvl="1"/>
            <a:r>
              <a:rPr lang="en-US" altLang="zh-CN" dirty="0" smtClean="0"/>
              <a:t>the probabilistic distribution of the RSSI vectors in each road segment.</a:t>
            </a:r>
          </a:p>
          <a:p>
            <a:r>
              <a:rPr lang="en-US" altLang="zh-CN" dirty="0" smtClean="0"/>
              <a:t>We derive the statistics of the average driver’s behavior and the probabilistic distribution of the RSSI vectors </a:t>
            </a:r>
          </a:p>
          <a:p>
            <a:pPr lvl="1"/>
            <a:r>
              <a:rPr lang="en-US" altLang="zh-CN" dirty="0" smtClean="0"/>
              <a:t>in each road segment of urban and suburban roads in Istanbul, Turkey; Berkeley, CA, USA; and New Delhi, India, for the first time in the literature</a:t>
            </a:r>
          </a:p>
          <a:p>
            <a:r>
              <a:rPr lang="en-US" altLang="zh-CN" dirty="0" smtClean="0"/>
              <a:t>the HMM trained by these statistics significantly improves the accuracy of the previous HMM techniques and provides a localization performance robust over different road segment lengths </a:t>
            </a:r>
          </a:p>
          <a:p>
            <a:pPr lvl="1"/>
            <a:r>
              <a:rPr lang="en-US" altLang="zh-CN" dirty="0" smtClean="0"/>
              <a:t>based on extensive cellular data collected in Istanbul, Turkey; Berkeley, CA, USA; and New Delhi, India.</a:t>
            </a:r>
            <a:endParaRPr lang="zh-CN" altLang="en-US" dirty="0"/>
          </a:p>
        </p:txBody>
      </p:sp>
      <p:sp>
        <p:nvSpPr>
          <p:cNvPr id="4" name="矩形 3"/>
          <p:cNvSpPr/>
          <p:nvPr/>
        </p:nvSpPr>
        <p:spPr>
          <a:xfrm>
            <a:off x="10113691" y="6488668"/>
            <a:ext cx="1986441" cy="369332"/>
          </a:xfrm>
          <a:prstGeom prst="rect">
            <a:avLst/>
          </a:prstGeom>
          <a:solidFill>
            <a:srgbClr val="FFFF00"/>
          </a:solidFill>
        </p:spPr>
        <p:txBody>
          <a:bodyPr wrap="none">
            <a:spAutoFit/>
          </a:bodyPr>
          <a:lstStyle/>
          <a:p>
            <a:r>
              <a:rPr lang="en-US" altLang="zh-CN" dirty="0" smtClean="0"/>
              <a:t>I. INTRODUCTION</a:t>
            </a:r>
            <a:endParaRPr lang="zh-CN" altLang="en-US" dirty="0"/>
          </a:p>
        </p:txBody>
      </p:sp>
    </p:spTree>
    <p:extLst>
      <p:ext uri="{BB962C8B-B14F-4D97-AF65-F5344CB8AC3E}">
        <p14:creationId xmlns:p14="http://schemas.microsoft.com/office/powerpoint/2010/main" val="919976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II. SYSTEM OVERVIEW</a:t>
            </a:r>
            <a:endParaRPr lang="zh-CN" altLang="en-US" dirty="0"/>
          </a:p>
        </p:txBody>
      </p:sp>
      <p:sp>
        <p:nvSpPr>
          <p:cNvPr id="3" name="内容占位符 2"/>
          <p:cNvSpPr>
            <a:spLocks noGrp="1"/>
          </p:cNvSpPr>
          <p:nvPr>
            <p:ph idx="1"/>
          </p:nvPr>
        </p:nvSpPr>
        <p:spPr/>
        <p:txBody>
          <a:bodyPr/>
          <a:lstStyle/>
          <a:p>
            <a:r>
              <a:rPr lang="en-US" altLang="zh-CN" dirty="0" smtClean="0"/>
              <a:t>Localization Using HMM</a:t>
            </a:r>
            <a:r>
              <a:rPr lang="en-US" altLang="zh-CN" sz="2000" dirty="0" smtClean="0"/>
              <a:t> (assuming that the vehicle follows the same road)</a:t>
            </a:r>
            <a:endParaRPr lang="en-US" altLang="zh-CN" dirty="0" smtClean="0"/>
          </a:p>
          <a:p>
            <a:pPr lvl="1"/>
            <a:r>
              <a:rPr lang="en-US" altLang="zh-CN" dirty="0" smtClean="0"/>
              <a:t>divide the road into segments as the </a:t>
            </a:r>
            <a:r>
              <a:rPr lang="en-US" altLang="zh-CN" dirty="0" smtClean="0">
                <a:solidFill>
                  <a:srgbClr val="C00000"/>
                </a:solidFill>
              </a:rPr>
              <a:t>hidden states </a:t>
            </a:r>
            <a:r>
              <a:rPr lang="en-US" altLang="zh-CN" dirty="0" smtClean="0"/>
              <a:t>of the HMM</a:t>
            </a:r>
          </a:p>
          <a:p>
            <a:pPr lvl="1"/>
            <a:r>
              <a:rPr lang="en-US" altLang="zh-CN" dirty="0" smtClean="0"/>
              <a:t>Transition among hidden states is governed by </a:t>
            </a:r>
            <a:r>
              <a:rPr lang="en-US" altLang="zh-CN" dirty="0" smtClean="0">
                <a:solidFill>
                  <a:srgbClr val="C00000"/>
                </a:solidFill>
              </a:rPr>
              <a:t>transition probabilities</a:t>
            </a:r>
          </a:p>
          <a:p>
            <a:pPr lvl="1"/>
            <a:r>
              <a:rPr lang="en-US" altLang="zh-CN" dirty="0" smtClean="0"/>
              <a:t>Given the segment of the road, the RSSI vector has a conditional probability distribution, i.e., the </a:t>
            </a:r>
            <a:r>
              <a:rPr lang="en-US" altLang="zh-CN" dirty="0" smtClean="0">
                <a:solidFill>
                  <a:srgbClr val="C00000"/>
                </a:solidFill>
              </a:rPr>
              <a:t>emission probability distribution </a:t>
            </a:r>
            <a:r>
              <a:rPr lang="en-US" altLang="zh-CN" dirty="0" smtClean="0"/>
              <a:t>of the observable events in the HMM.</a:t>
            </a:r>
          </a:p>
          <a:p>
            <a:pPr lvl="1"/>
            <a:r>
              <a:rPr lang="en-US" altLang="zh-CN" dirty="0" smtClean="0"/>
              <a:t>The HMM then traverses its </a:t>
            </a:r>
            <a:r>
              <a:rPr lang="en-US" altLang="zh-CN" dirty="0" smtClean="0">
                <a:solidFill>
                  <a:srgbClr val="C00000"/>
                </a:solidFill>
              </a:rPr>
              <a:t>states</a:t>
            </a:r>
            <a:r>
              <a:rPr lang="en-US" altLang="zh-CN" dirty="0" smtClean="0"/>
              <a:t> to produce its </a:t>
            </a:r>
            <a:r>
              <a:rPr lang="en-US" altLang="zh-CN" dirty="0" smtClean="0">
                <a:solidFill>
                  <a:srgbClr val="C00000"/>
                </a:solidFill>
              </a:rPr>
              <a:t>outputs</a:t>
            </a:r>
            <a:r>
              <a:rPr lang="en-US" altLang="zh-CN" dirty="0" smtClean="0"/>
              <a:t>, which are the </a:t>
            </a:r>
            <a:r>
              <a:rPr lang="en-US" altLang="zh-CN" dirty="0" smtClean="0">
                <a:solidFill>
                  <a:srgbClr val="C00000"/>
                </a:solidFill>
              </a:rPr>
              <a:t>observable events emitted at each state</a:t>
            </a:r>
          </a:p>
        </p:txBody>
      </p:sp>
      <p:sp>
        <p:nvSpPr>
          <p:cNvPr id="4" name="矩形 3"/>
          <p:cNvSpPr/>
          <p:nvPr/>
        </p:nvSpPr>
        <p:spPr>
          <a:xfrm>
            <a:off x="9825647" y="6488668"/>
            <a:ext cx="2366353" cy="369332"/>
          </a:xfrm>
          <a:prstGeom prst="rect">
            <a:avLst/>
          </a:prstGeom>
          <a:solidFill>
            <a:srgbClr val="FFFF00"/>
          </a:solidFill>
        </p:spPr>
        <p:txBody>
          <a:bodyPr wrap="none">
            <a:spAutoFit/>
          </a:bodyPr>
          <a:lstStyle/>
          <a:p>
            <a:r>
              <a:rPr lang="en-US" altLang="zh-CN" dirty="0" smtClean="0"/>
              <a:t>II. SYSTEM OVERVIEW</a:t>
            </a:r>
            <a:endParaRPr lang="zh-CN" altLang="en-US" dirty="0"/>
          </a:p>
        </p:txBody>
      </p:sp>
    </p:spTree>
    <p:extLst>
      <p:ext uri="{BB962C8B-B14F-4D97-AF65-F5344CB8AC3E}">
        <p14:creationId xmlns:p14="http://schemas.microsoft.com/office/powerpoint/2010/main" val="419508983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TotalTime>
  <Words>4066</Words>
  <Application>Microsoft Office PowerPoint</Application>
  <PresentationFormat>宽屏</PresentationFormat>
  <Paragraphs>297</Paragraphs>
  <Slides>38</Slides>
  <Notes>14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38</vt:i4>
      </vt:variant>
    </vt:vector>
  </HeadingPairs>
  <TitlesOfParts>
    <vt:vector size="43" baseType="lpstr">
      <vt:lpstr>等线</vt:lpstr>
      <vt:lpstr>等线 Light</vt:lpstr>
      <vt:lpstr>Arial</vt:lpstr>
      <vt:lpstr>Wingdings</vt:lpstr>
      <vt:lpstr>Office 主题​​</vt:lpstr>
      <vt:lpstr>HMM applications</vt:lpstr>
      <vt:lpstr>RSSI-Fingerprinting-Based Mobile Phone Localization With Route Constraints</vt:lpstr>
      <vt:lpstr>Current proposals for accurate positioning</vt:lpstr>
      <vt:lpstr>Current proposals for accurate positioning</vt:lpstr>
      <vt:lpstr>GSM Positioning</vt:lpstr>
      <vt:lpstr>Pervious trajectory-based deterministic method</vt:lpstr>
      <vt:lpstr>HMM-based Indoor localization</vt:lpstr>
      <vt:lpstr>Contribution</vt:lpstr>
      <vt:lpstr>II. SYSTEM OVERVIEW</vt:lpstr>
      <vt:lpstr>Mathematical Model of HMM</vt:lpstr>
      <vt:lpstr>Mathematical Model of HMM</vt:lpstr>
      <vt:lpstr>Mathematical Model of HMM</vt:lpstr>
      <vt:lpstr>Mathematical Model of HMM in C-Track</vt:lpstr>
      <vt:lpstr>Mathematical Model of HMM in C-Track</vt:lpstr>
      <vt:lpstr>III. DATA COLLECTION </vt:lpstr>
      <vt:lpstr>IV. ESTIMATION AND USAGE OF HIDDEN MARKOV MODEL STATISTICS</vt:lpstr>
      <vt:lpstr>PowerPoint 演示文稿</vt:lpstr>
      <vt:lpstr>B. Tracking Phase </vt:lpstr>
      <vt:lpstr>V. PERFORMANCE EVALUATION </vt:lpstr>
      <vt:lpstr>V. PERFORMANCE EVALUATION </vt:lpstr>
      <vt:lpstr>PowerPoint 演示文稿</vt:lpstr>
      <vt:lpstr>B. Effect of Including Driver and RSSI Statistics </vt:lpstr>
      <vt:lpstr>C. Energy Consumption Comparison </vt:lpstr>
      <vt:lpstr>VI. CONCLUSION </vt:lpstr>
      <vt:lpstr>Ctrack— Accurate, Low-Energy Trajectory Mapping for Mobile Devices</vt:lpstr>
      <vt:lpstr>PowerPoint 演示文稿</vt:lpstr>
      <vt:lpstr>PowerPoint 演示文稿</vt:lpstr>
      <vt:lpstr>Grid Sequencing</vt:lpstr>
      <vt:lpstr>Smoothing and Interpolation (grid sequence  coordinates sequence)</vt:lpstr>
      <vt:lpstr>Segment Matching</vt:lpstr>
      <vt:lpstr>SENSOR HINT EXTRACTION</vt:lpstr>
      <vt:lpstr>EVALUATION</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HMM applications</dc:title>
  <dc:creator>Weixiong RAO</dc:creator>
  <cp:lastModifiedBy>Weixiong RAO</cp:lastModifiedBy>
  <cp:revision>48</cp:revision>
  <dcterms:created xsi:type="dcterms:W3CDTF">2017-05-23T00:00:55Z</dcterms:created>
  <dcterms:modified xsi:type="dcterms:W3CDTF">2017-05-23T06:56:55Z</dcterms:modified>
</cp:coreProperties>
</file>